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1" r:id="rId27"/>
    <p:sldId id="285" r:id="rId28"/>
    <p:sldId id="282" r:id="rId29"/>
    <p:sldId id="283" r:id="rId30"/>
    <p:sldId id="284" r:id="rId31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33"/>
    </p:embeddedFont>
    <p:embeddedFont>
      <p:font typeface="Bernard MT Condensed" panose="02050806060905020404" pitchFamily="18" charset="77"/>
      <p:regular r:id="rId34"/>
    </p:embeddedFont>
    <p:embeddedFont>
      <p:font typeface="Paytone One" pitchFamily="2" charset="77"/>
      <p:regular r:id="rId35"/>
    </p:embeddedFont>
    <p:embeddedFont>
      <p:font typeface="Questrial" pitchFamily="2" charset="77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98"/>
    <p:restoredTop sz="94620"/>
  </p:normalViewPr>
  <p:slideViewPr>
    <p:cSldViewPr snapToGrid="0" snapToObjects="1">
      <p:cViewPr varScale="1">
        <p:scale>
          <a:sx n="75" d="100"/>
          <a:sy n="75" d="100"/>
        </p:scale>
        <p:origin x="18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98.7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E-2C45-8436-FF5ED0EDA82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caa8855fe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caa8855fe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c6648a48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c6648a48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ca489cc59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ca489cc59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ca489cc59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ca489cc59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c6648a486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c6648a486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caa8855fe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caa8855fe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c21056934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c21056934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c6648a486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c6648a486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c6648a486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c6648a486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c6648a486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c6648a486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Teaser!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bfcb8706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bfcb8706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caa8855fe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caa8855fe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Teaser!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caa8855fe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caa8855fe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Teaser!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c6648a486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c6648a486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c21056934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c21056934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c210ddaf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c210ddaf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caa8855fe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caa8855fe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caa8855fe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caa8855fe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c21056934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c21056934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c6648a4863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c6648a4863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caa8855fe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caa8855fe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c6648a4863_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c6648a4863_3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c6648a4863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c6648a4863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c82d0b8a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c82d0b8a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c6648a4863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c6648a4863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c6648a4863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c6648a4863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c2105693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c2105693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c21056934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c21056934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1900" y="1386639"/>
            <a:ext cx="6196200" cy="19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1900" y="3294939"/>
            <a:ext cx="61962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165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725761" y="1349068"/>
            <a:ext cx="1173854" cy="2461458"/>
            <a:chOff x="6725761" y="1349068"/>
            <a:chExt cx="1173854" cy="2461458"/>
          </a:xfrm>
        </p:grpSpPr>
        <p:grpSp>
          <p:nvGrpSpPr>
            <p:cNvPr id="14" name="Google Shape;14;p2"/>
            <p:cNvGrpSpPr/>
            <p:nvPr/>
          </p:nvGrpSpPr>
          <p:grpSpPr>
            <a:xfrm rot="-5400000">
              <a:off x="6747803" y="1327027"/>
              <a:ext cx="1129770" cy="1173854"/>
              <a:chOff x="11" y="583339"/>
              <a:chExt cx="1129770" cy="1173854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9686" y="583339"/>
                <a:ext cx="51388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49" extrusionOk="0">
                    <a:moveTo>
                      <a:pt x="802" y="0"/>
                    </a:moveTo>
                    <a:cubicBezTo>
                      <a:pt x="364" y="15"/>
                      <a:pt x="1" y="378"/>
                      <a:pt x="16" y="832"/>
                    </a:cubicBezTo>
                    <a:cubicBezTo>
                      <a:pt x="1" y="1270"/>
                      <a:pt x="364" y="1633"/>
                      <a:pt x="802" y="1648"/>
                    </a:cubicBezTo>
                    <a:cubicBezTo>
                      <a:pt x="1256" y="1633"/>
                      <a:pt x="1604" y="1270"/>
                      <a:pt x="1589" y="832"/>
                    </a:cubicBezTo>
                    <a:cubicBezTo>
                      <a:pt x="1604" y="378"/>
                      <a:pt x="1256" y="15"/>
                      <a:pt x="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7103" y="584524"/>
                <a:ext cx="50908" cy="5055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578" extrusionOk="0">
                    <a:moveTo>
                      <a:pt x="795" y="1"/>
                    </a:moveTo>
                    <a:cubicBezTo>
                      <a:pt x="398" y="1"/>
                      <a:pt x="1" y="265"/>
                      <a:pt x="1" y="795"/>
                    </a:cubicBezTo>
                    <a:cubicBezTo>
                      <a:pt x="1" y="1316"/>
                      <a:pt x="398" y="1577"/>
                      <a:pt x="795" y="1577"/>
                    </a:cubicBezTo>
                    <a:cubicBezTo>
                      <a:pt x="1192" y="1577"/>
                      <a:pt x="1589" y="1316"/>
                      <a:pt x="1589" y="795"/>
                    </a:cubicBezTo>
                    <a:cubicBezTo>
                      <a:pt x="1589" y="265"/>
                      <a:pt x="1192" y="1"/>
                      <a:pt x="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43559" y="583435"/>
                <a:ext cx="52349" cy="52734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6" extrusionOk="0">
                    <a:moveTo>
                      <a:pt x="817" y="1"/>
                    </a:moveTo>
                    <a:cubicBezTo>
                      <a:pt x="409" y="1"/>
                      <a:pt x="1" y="277"/>
                      <a:pt x="31" y="829"/>
                    </a:cubicBezTo>
                    <a:cubicBezTo>
                      <a:pt x="1" y="1267"/>
                      <a:pt x="364" y="1645"/>
                      <a:pt x="817" y="1645"/>
                    </a:cubicBezTo>
                    <a:cubicBezTo>
                      <a:pt x="1271" y="1645"/>
                      <a:pt x="1619" y="1267"/>
                      <a:pt x="1604" y="829"/>
                    </a:cubicBezTo>
                    <a:cubicBezTo>
                      <a:pt x="1634" y="277"/>
                      <a:pt x="1226" y="1"/>
                      <a:pt x="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0752" y="583435"/>
                <a:ext cx="52093" cy="52734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646" extrusionOk="0">
                    <a:moveTo>
                      <a:pt x="815" y="1"/>
                    </a:moveTo>
                    <a:cubicBezTo>
                      <a:pt x="408" y="1"/>
                      <a:pt x="0" y="277"/>
                      <a:pt x="23" y="829"/>
                    </a:cubicBezTo>
                    <a:cubicBezTo>
                      <a:pt x="8" y="1267"/>
                      <a:pt x="371" y="1645"/>
                      <a:pt x="809" y="1645"/>
                    </a:cubicBezTo>
                    <a:cubicBezTo>
                      <a:pt x="1263" y="1645"/>
                      <a:pt x="1626" y="1267"/>
                      <a:pt x="1596" y="829"/>
                    </a:cubicBezTo>
                    <a:cubicBezTo>
                      <a:pt x="1626" y="277"/>
                      <a:pt x="1221" y="1"/>
                      <a:pt x="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078874" y="584524"/>
                <a:ext cx="50427" cy="5055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578" extrusionOk="0">
                    <a:moveTo>
                      <a:pt x="787" y="1"/>
                    </a:moveTo>
                    <a:cubicBezTo>
                      <a:pt x="394" y="1"/>
                      <a:pt x="1" y="265"/>
                      <a:pt x="1" y="795"/>
                    </a:cubicBezTo>
                    <a:cubicBezTo>
                      <a:pt x="1" y="1316"/>
                      <a:pt x="394" y="1577"/>
                      <a:pt x="787" y="1577"/>
                    </a:cubicBezTo>
                    <a:cubicBezTo>
                      <a:pt x="1180" y="1577"/>
                      <a:pt x="1574" y="1316"/>
                      <a:pt x="1574" y="795"/>
                    </a:cubicBezTo>
                    <a:cubicBezTo>
                      <a:pt x="1574" y="265"/>
                      <a:pt x="1180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933" y="863347"/>
                <a:ext cx="59141" cy="53310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664" extrusionOk="0">
                    <a:moveTo>
                      <a:pt x="1044" y="0"/>
                    </a:moveTo>
                    <a:cubicBezTo>
                      <a:pt x="1" y="61"/>
                      <a:pt x="1" y="1603"/>
                      <a:pt x="1044" y="1663"/>
                    </a:cubicBezTo>
                    <a:cubicBezTo>
                      <a:pt x="1483" y="1648"/>
                      <a:pt x="1846" y="1270"/>
                      <a:pt x="1831" y="832"/>
                    </a:cubicBezTo>
                    <a:cubicBezTo>
                      <a:pt x="1846" y="393"/>
                      <a:pt x="1498" y="15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68870" y="863827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36287" y="863827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17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8"/>
                      <a:pt x="1483" y="0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03383" y="863827"/>
                <a:ext cx="5898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1575" extrusionOk="0">
                    <a:moveTo>
                      <a:pt x="1021" y="0"/>
                    </a:moveTo>
                    <a:cubicBezTo>
                      <a:pt x="352" y="0"/>
                      <a:pt x="0" y="821"/>
                      <a:pt x="480" y="1331"/>
                    </a:cubicBezTo>
                    <a:cubicBezTo>
                      <a:pt x="637" y="1499"/>
                      <a:pt x="837" y="1574"/>
                      <a:pt x="1035" y="1574"/>
                    </a:cubicBezTo>
                    <a:cubicBezTo>
                      <a:pt x="1425" y="1574"/>
                      <a:pt x="1805" y="1279"/>
                      <a:pt x="1826" y="817"/>
                    </a:cubicBezTo>
                    <a:cubicBezTo>
                      <a:pt x="1841" y="378"/>
                      <a:pt x="1493" y="0"/>
                      <a:pt x="1039" y="0"/>
                    </a:cubicBezTo>
                    <a:cubicBezTo>
                      <a:pt x="1033" y="0"/>
                      <a:pt x="1027" y="0"/>
                      <a:pt x="1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70160" y="863827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" y="1143835"/>
                <a:ext cx="61063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49" extrusionOk="0">
                    <a:moveTo>
                      <a:pt x="1104" y="0"/>
                    </a:moveTo>
                    <a:cubicBezTo>
                      <a:pt x="0" y="0"/>
                      <a:pt x="0" y="1649"/>
                      <a:pt x="1104" y="1649"/>
                    </a:cubicBezTo>
                    <a:cubicBezTo>
                      <a:pt x="1558" y="1634"/>
                      <a:pt x="1906" y="1271"/>
                      <a:pt x="1891" y="832"/>
                    </a:cubicBezTo>
                    <a:cubicBezTo>
                      <a:pt x="1906" y="378"/>
                      <a:pt x="1558" y="16"/>
                      <a:pt x="1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68870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6" y="1283"/>
                      <a:pt x="1846" y="832"/>
                    </a:cubicBezTo>
                    <a:cubicBezTo>
                      <a:pt x="1846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36287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32"/>
                      <a:pt x="470" y="1331"/>
                    </a:cubicBezTo>
                    <a:cubicBezTo>
                      <a:pt x="633" y="1499"/>
                      <a:pt x="837" y="1575"/>
                      <a:pt x="1038" y="1575"/>
                    </a:cubicBezTo>
                    <a:cubicBezTo>
                      <a:pt x="1432" y="1575"/>
                      <a:pt x="1811" y="1283"/>
                      <a:pt x="1831" y="832"/>
                    </a:cubicBezTo>
                    <a:cubicBezTo>
                      <a:pt x="1846" y="378"/>
                      <a:pt x="1483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03223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32"/>
                      <a:pt x="485" y="1331"/>
                    </a:cubicBezTo>
                    <a:cubicBezTo>
                      <a:pt x="643" y="1499"/>
                      <a:pt x="844" y="1575"/>
                      <a:pt x="1042" y="1575"/>
                    </a:cubicBezTo>
                    <a:cubicBezTo>
                      <a:pt x="1432" y="1575"/>
                      <a:pt x="1810" y="1283"/>
                      <a:pt x="1831" y="832"/>
                    </a:cubicBezTo>
                    <a:cubicBezTo>
                      <a:pt x="1846" y="378"/>
                      <a:pt x="1498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70160" y="1143835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5" y="1283"/>
                      <a:pt x="1846" y="832"/>
                    </a:cubicBezTo>
                    <a:cubicBezTo>
                      <a:pt x="1861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933" y="1424323"/>
                <a:ext cx="59141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649" extrusionOk="0">
                    <a:moveTo>
                      <a:pt x="1044" y="1"/>
                    </a:moveTo>
                    <a:cubicBezTo>
                      <a:pt x="1" y="46"/>
                      <a:pt x="1" y="1588"/>
                      <a:pt x="1044" y="1649"/>
                    </a:cubicBezTo>
                    <a:cubicBezTo>
                      <a:pt x="1498" y="1634"/>
                      <a:pt x="1846" y="1271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68870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36287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1"/>
                    </a:moveTo>
                    <a:cubicBezTo>
                      <a:pt x="349" y="1"/>
                      <a:pt x="1" y="832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9"/>
                      <a:pt x="1483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803223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1"/>
                    </a:moveTo>
                    <a:cubicBezTo>
                      <a:pt x="364" y="1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0" y="1574"/>
                      <a:pt x="1810" y="1279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70160" y="1424323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1" y="1704331"/>
                <a:ext cx="61063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50" extrusionOk="0">
                    <a:moveTo>
                      <a:pt x="1104" y="1"/>
                    </a:moveTo>
                    <a:cubicBezTo>
                      <a:pt x="0" y="1"/>
                      <a:pt x="0" y="1649"/>
                      <a:pt x="1104" y="1649"/>
                    </a:cubicBezTo>
                    <a:cubicBezTo>
                      <a:pt x="1558" y="1649"/>
                      <a:pt x="1906" y="1271"/>
                      <a:pt x="1891" y="833"/>
                    </a:cubicBezTo>
                    <a:cubicBezTo>
                      <a:pt x="1906" y="379"/>
                      <a:pt x="1558" y="16"/>
                      <a:pt x="11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68870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46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36287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44" y="1"/>
                    </a:moveTo>
                    <a:cubicBezTo>
                      <a:pt x="349" y="1"/>
                      <a:pt x="1" y="833"/>
                      <a:pt x="470" y="1332"/>
                    </a:cubicBezTo>
                    <a:cubicBezTo>
                      <a:pt x="635" y="1507"/>
                      <a:pt x="842" y="1585"/>
                      <a:pt x="1044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83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03223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44" y="1"/>
                    </a:moveTo>
                    <a:cubicBezTo>
                      <a:pt x="349" y="1"/>
                      <a:pt x="1" y="833"/>
                      <a:pt x="485" y="1332"/>
                    </a:cubicBezTo>
                    <a:cubicBezTo>
                      <a:pt x="644" y="1507"/>
                      <a:pt x="848" y="1585"/>
                      <a:pt x="1048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98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70160" y="1704331"/>
                <a:ext cx="59622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86" extrusionOk="0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61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40" name="Google Shape;40;p2"/>
            <p:cNvGrpSpPr/>
            <p:nvPr/>
          </p:nvGrpSpPr>
          <p:grpSpPr>
            <a:xfrm rot="-5400000">
              <a:off x="6747803" y="2658714"/>
              <a:ext cx="1129770" cy="1173854"/>
              <a:chOff x="11" y="583339"/>
              <a:chExt cx="1129770" cy="1173854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9686" y="583339"/>
                <a:ext cx="51388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49" extrusionOk="0">
                    <a:moveTo>
                      <a:pt x="802" y="0"/>
                    </a:moveTo>
                    <a:cubicBezTo>
                      <a:pt x="364" y="15"/>
                      <a:pt x="1" y="378"/>
                      <a:pt x="16" y="832"/>
                    </a:cubicBezTo>
                    <a:cubicBezTo>
                      <a:pt x="1" y="1270"/>
                      <a:pt x="364" y="1633"/>
                      <a:pt x="802" y="1648"/>
                    </a:cubicBezTo>
                    <a:cubicBezTo>
                      <a:pt x="1256" y="1633"/>
                      <a:pt x="1604" y="1270"/>
                      <a:pt x="1589" y="832"/>
                    </a:cubicBezTo>
                    <a:cubicBezTo>
                      <a:pt x="1604" y="378"/>
                      <a:pt x="1256" y="15"/>
                      <a:pt x="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77103" y="584524"/>
                <a:ext cx="50908" cy="5055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578" extrusionOk="0">
                    <a:moveTo>
                      <a:pt x="795" y="1"/>
                    </a:moveTo>
                    <a:cubicBezTo>
                      <a:pt x="398" y="1"/>
                      <a:pt x="1" y="265"/>
                      <a:pt x="1" y="795"/>
                    </a:cubicBezTo>
                    <a:cubicBezTo>
                      <a:pt x="1" y="1316"/>
                      <a:pt x="398" y="1577"/>
                      <a:pt x="795" y="1577"/>
                    </a:cubicBezTo>
                    <a:cubicBezTo>
                      <a:pt x="1192" y="1577"/>
                      <a:pt x="1589" y="1316"/>
                      <a:pt x="1589" y="795"/>
                    </a:cubicBezTo>
                    <a:cubicBezTo>
                      <a:pt x="1589" y="265"/>
                      <a:pt x="1192" y="1"/>
                      <a:pt x="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43559" y="583435"/>
                <a:ext cx="52349" cy="52734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6" extrusionOk="0">
                    <a:moveTo>
                      <a:pt x="817" y="1"/>
                    </a:moveTo>
                    <a:cubicBezTo>
                      <a:pt x="409" y="1"/>
                      <a:pt x="1" y="277"/>
                      <a:pt x="31" y="829"/>
                    </a:cubicBezTo>
                    <a:cubicBezTo>
                      <a:pt x="1" y="1267"/>
                      <a:pt x="364" y="1645"/>
                      <a:pt x="817" y="1645"/>
                    </a:cubicBezTo>
                    <a:cubicBezTo>
                      <a:pt x="1271" y="1645"/>
                      <a:pt x="1619" y="1267"/>
                      <a:pt x="1604" y="829"/>
                    </a:cubicBezTo>
                    <a:cubicBezTo>
                      <a:pt x="1634" y="277"/>
                      <a:pt x="1226" y="1"/>
                      <a:pt x="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10752" y="583435"/>
                <a:ext cx="52093" cy="52734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646" extrusionOk="0">
                    <a:moveTo>
                      <a:pt x="815" y="1"/>
                    </a:moveTo>
                    <a:cubicBezTo>
                      <a:pt x="408" y="1"/>
                      <a:pt x="0" y="277"/>
                      <a:pt x="23" y="829"/>
                    </a:cubicBezTo>
                    <a:cubicBezTo>
                      <a:pt x="8" y="1267"/>
                      <a:pt x="371" y="1645"/>
                      <a:pt x="809" y="1645"/>
                    </a:cubicBezTo>
                    <a:cubicBezTo>
                      <a:pt x="1263" y="1645"/>
                      <a:pt x="1626" y="1267"/>
                      <a:pt x="1596" y="829"/>
                    </a:cubicBezTo>
                    <a:cubicBezTo>
                      <a:pt x="1626" y="277"/>
                      <a:pt x="1221" y="1"/>
                      <a:pt x="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078874" y="584524"/>
                <a:ext cx="50427" cy="5055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578" extrusionOk="0">
                    <a:moveTo>
                      <a:pt x="787" y="1"/>
                    </a:moveTo>
                    <a:cubicBezTo>
                      <a:pt x="394" y="1"/>
                      <a:pt x="1" y="265"/>
                      <a:pt x="1" y="795"/>
                    </a:cubicBezTo>
                    <a:cubicBezTo>
                      <a:pt x="1" y="1316"/>
                      <a:pt x="394" y="1577"/>
                      <a:pt x="787" y="1577"/>
                    </a:cubicBezTo>
                    <a:cubicBezTo>
                      <a:pt x="1180" y="1577"/>
                      <a:pt x="1574" y="1316"/>
                      <a:pt x="1574" y="795"/>
                    </a:cubicBezTo>
                    <a:cubicBezTo>
                      <a:pt x="1574" y="265"/>
                      <a:pt x="1180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933" y="863347"/>
                <a:ext cx="59141" cy="53310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664" extrusionOk="0">
                    <a:moveTo>
                      <a:pt x="1044" y="0"/>
                    </a:moveTo>
                    <a:cubicBezTo>
                      <a:pt x="1" y="61"/>
                      <a:pt x="1" y="1603"/>
                      <a:pt x="1044" y="1663"/>
                    </a:cubicBezTo>
                    <a:cubicBezTo>
                      <a:pt x="1483" y="1648"/>
                      <a:pt x="1846" y="1270"/>
                      <a:pt x="1831" y="832"/>
                    </a:cubicBezTo>
                    <a:cubicBezTo>
                      <a:pt x="1846" y="393"/>
                      <a:pt x="1498" y="15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68870" y="863827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36287" y="863827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17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8"/>
                      <a:pt x="1483" y="0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03383" y="863827"/>
                <a:ext cx="5898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1575" extrusionOk="0">
                    <a:moveTo>
                      <a:pt x="1021" y="0"/>
                    </a:moveTo>
                    <a:cubicBezTo>
                      <a:pt x="352" y="0"/>
                      <a:pt x="0" y="821"/>
                      <a:pt x="480" y="1331"/>
                    </a:cubicBezTo>
                    <a:cubicBezTo>
                      <a:pt x="637" y="1499"/>
                      <a:pt x="837" y="1574"/>
                      <a:pt x="1035" y="1574"/>
                    </a:cubicBezTo>
                    <a:cubicBezTo>
                      <a:pt x="1425" y="1574"/>
                      <a:pt x="1805" y="1279"/>
                      <a:pt x="1826" y="817"/>
                    </a:cubicBezTo>
                    <a:cubicBezTo>
                      <a:pt x="1841" y="378"/>
                      <a:pt x="1493" y="0"/>
                      <a:pt x="1039" y="0"/>
                    </a:cubicBezTo>
                    <a:cubicBezTo>
                      <a:pt x="1033" y="0"/>
                      <a:pt x="1027" y="0"/>
                      <a:pt x="1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070160" y="863827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" y="1143835"/>
                <a:ext cx="61063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49" extrusionOk="0">
                    <a:moveTo>
                      <a:pt x="1104" y="0"/>
                    </a:moveTo>
                    <a:cubicBezTo>
                      <a:pt x="0" y="0"/>
                      <a:pt x="0" y="1649"/>
                      <a:pt x="1104" y="1649"/>
                    </a:cubicBezTo>
                    <a:cubicBezTo>
                      <a:pt x="1558" y="1634"/>
                      <a:pt x="1906" y="1271"/>
                      <a:pt x="1891" y="832"/>
                    </a:cubicBezTo>
                    <a:cubicBezTo>
                      <a:pt x="1906" y="378"/>
                      <a:pt x="1558" y="16"/>
                      <a:pt x="1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68870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6" y="1283"/>
                      <a:pt x="1846" y="832"/>
                    </a:cubicBezTo>
                    <a:cubicBezTo>
                      <a:pt x="1846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36287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32"/>
                      <a:pt x="470" y="1331"/>
                    </a:cubicBezTo>
                    <a:cubicBezTo>
                      <a:pt x="633" y="1499"/>
                      <a:pt x="837" y="1575"/>
                      <a:pt x="1038" y="1575"/>
                    </a:cubicBezTo>
                    <a:cubicBezTo>
                      <a:pt x="1432" y="1575"/>
                      <a:pt x="1811" y="1283"/>
                      <a:pt x="1831" y="832"/>
                    </a:cubicBezTo>
                    <a:cubicBezTo>
                      <a:pt x="1846" y="378"/>
                      <a:pt x="1483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803223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32"/>
                      <a:pt x="485" y="1331"/>
                    </a:cubicBezTo>
                    <a:cubicBezTo>
                      <a:pt x="643" y="1499"/>
                      <a:pt x="844" y="1575"/>
                      <a:pt x="1042" y="1575"/>
                    </a:cubicBezTo>
                    <a:cubicBezTo>
                      <a:pt x="1432" y="1575"/>
                      <a:pt x="1810" y="1283"/>
                      <a:pt x="1831" y="832"/>
                    </a:cubicBezTo>
                    <a:cubicBezTo>
                      <a:pt x="1846" y="378"/>
                      <a:pt x="1498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070160" y="1143835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5" y="1283"/>
                      <a:pt x="1846" y="832"/>
                    </a:cubicBezTo>
                    <a:cubicBezTo>
                      <a:pt x="1861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933" y="1424323"/>
                <a:ext cx="59141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649" extrusionOk="0">
                    <a:moveTo>
                      <a:pt x="1044" y="1"/>
                    </a:moveTo>
                    <a:cubicBezTo>
                      <a:pt x="1" y="46"/>
                      <a:pt x="1" y="1588"/>
                      <a:pt x="1044" y="1649"/>
                    </a:cubicBezTo>
                    <a:cubicBezTo>
                      <a:pt x="1498" y="1634"/>
                      <a:pt x="1846" y="1271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68870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36287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1"/>
                    </a:moveTo>
                    <a:cubicBezTo>
                      <a:pt x="349" y="1"/>
                      <a:pt x="1" y="832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9"/>
                      <a:pt x="1483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03223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1"/>
                    </a:moveTo>
                    <a:cubicBezTo>
                      <a:pt x="364" y="1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0" y="1574"/>
                      <a:pt x="1810" y="1279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070160" y="1424323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1" y="1704331"/>
                <a:ext cx="61063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50" extrusionOk="0">
                    <a:moveTo>
                      <a:pt x="1104" y="1"/>
                    </a:moveTo>
                    <a:cubicBezTo>
                      <a:pt x="0" y="1"/>
                      <a:pt x="0" y="1649"/>
                      <a:pt x="1104" y="1649"/>
                    </a:cubicBezTo>
                    <a:cubicBezTo>
                      <a:pt x="1558" y="1649"/>
                      <a:pt x="1906" y="1271"/>
                      <a:pt x="1891" y="833"/>
                    </a:cubicBezTo>
                    <a:cubicBezTo>
                      <a:pt x="1906" y="379"/>
                      <a:pt x="1558" y="16"/>
                      <a:pt x="11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68870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46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36287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44" y="1"/>
                    </a:moveTo>
                    <a:cubicBezTo>
                      <a:pt x="349" y="1"/>
                      <a:pt x="1" y="833"/>
                      <a:pt x="470" y="1332"/>
                    </a:cubicBezTo>
                    <a:cubicBezTo>
                      <a:pt x="635" y="1507"/>
                      <a:pt x="842" y="1585"/>
                      <a:pt x="1044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83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03223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44" y="1"/>
                    </a:moveTo>
                    <a:cubicBezTo>
                      <a:pt x="349" y="1"/>
                      <a:pt x="1" y="833"/>
                      <a:pt x="485" y="1332"/>
                    </a:cubicBezTo>
                    <a:cubicBezTo>
                      <a:pt x="644" y="1507"/>
                      <a:pt x="848" y="1585"/>
                      <a:pt x="1048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98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070160" y="1704331"/>
                <a:ext cx="59622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86" extrusionOk="0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61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/>
          <p:nvPr/>
        </p:nvSpPr>
        <p:spPr>
          <a:xfrm>
            <a:off x="717150" y="935100"/>
            <a:ext cx="7709700" cy="327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1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317" name="Google Shape;317;p11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42" name="Google Shape;34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43" name="Google Shape;343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4" name="Google Shape;344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3"/>
          <p:cNvSpPr txBox="1">
            <a:spLocks noGrp="1"/>
          </p:cNvSpPr>
          <p:nvPr>
            <p:ph type="title"/>
          </p:nvPr>
        </p:nvSpPr>
        <p:spPr>
          <a:xfrm>
            <a:off x="1746945" y="1731425"/>
            <a:ext cx="27234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title" idx="2" hasCustomPrompt="1"/>
          </p:nvPr>
        </p:nvSpPr>
        <p:spPr>
          <a:xfrm>
            <a:off x="797895" y="1725525"/>
            <a:ext cx="951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1"/>
          </p:nvPr>
        </p:nvSpPr>
        <p:spPr>
          <a:xfrm>
            <a:off x="1749195" y="2248419"/>
            <a:ext cx="27234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title" idx="3"/>
          </p:nvPr>
        </p:nvSpPr>
        <p:spPr>
          <a:xfrm>
            <a:off x="1746938" y="3388125"/>
            <a:ext cx="27234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4" hasCustomPrompt="1"/>
          </p:nvPr>
        </p:nvSpPr>
        <p:spPr>
          <a:xfrm>
            <a:off x="797895" y="3388125"/>
            <a:ext cx="951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5"/>
          </p:nvPr>
        </p:nvSpPr>
        <p:spPr>
          <a:xfrm>
            <a:off x="1746938" y="3897362"/>
            <a:ext cx="27234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6"/>
          </p:nvPr>
        </p:nvSpPr>
        <p:spPr>
          <a:xfrm>
            <a:off x="5602945" y="1728250"/>
            <a:ext cx="27312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7" hasCustomPrompt="1"/>
          </p:nvPr>
        </p:nvSpPr>
        <p:spPr>
          <a:xfrm>
            <a:off x="4659709" y="1731424"/>
            <a:ext cx="951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8"/>
          </p:nvPr>
        </p:nvSpPr>
        <p:spPr>
          <a:xfrm>
            <a:off x="5605195" y="2242520"/>
            <a:ext cx="27312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title" idx="9"/>
          </p:nvPr>
        </p:nvSpPr>
        <p:spPr>
          <a:xfrm>
            <a:off x="5602945" y="3388875"/>
            <a:ext cx="27312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 idx="13" hasCustomPrompt="1"/>
          </p:nvPr>
        </p:nvSpPr>
        <p:spPr>
          <a:xfrm>
            <a:off x="4659709" y="3389163"/>
            <a:ext cx="951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14"/>
          </p:nvPr>
        </p:nvSpPr>
        <p:spPr>
          <a:xfrm>
            <a:off x="5602945" y="3897362"/>
            <a:ext cx="27312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15"/>
          </p:nvPr>
        </p:nvSpPr>
        <p:spPr>
          <a:xfrm>
            <a:off x="723388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61" name="Google Shape;361;p13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362" name="Google Shape;362;p13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87" name="Google Shape;387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4"/>
          <p:cNvSpPr/>
          <p:nvPr/>
        </p:nvSpPr>
        <p:spPr>
          <a:xfrm flipH="1">
            <a:off x="6119132" y="3108750"/>
            <a:ext cx="1173900" cy="117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4"/>
          <p:cNvSpPr/>
          <p:nvPr/>
        </p:nvSpPr>
        <p:spPr>
          <a:xfrm flipH="1">
            <a:off x="2307100" y="2996400"/>
            <a:ext cx="3892200" cy="139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4"/>
          <p:cNvSpPr/>
          <p:nvPr/>
        </p:nvSpPr>
        <p:spPr>
          <a:xfrm>
            <a:off x="1850968" y="1502350"/>
            <a:ext cx="1173900" cy="117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4"/>
          <p:cNvSpPr/>
          <p:nvPr/>
        </p:nvSpPr>
        <p:spPr>
          <a:xfrm>
            <a:off x="2944700" y="1390000"/>
            <a:ext cx="3892200" cy="139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4"/>
          <p:cNvSpPr txBox="1">
            <a:spLocks noGrp="1"/>
          </p:cNvSpPr>
          <p:nvPr>
            <p:ph type="subTitle" idx="1"/>
          </p:nvPr>
        </p:nvSpPr>
        <p:spPr>
          <a:xfrm>
            <a:off x="3104651" y="1502350"/>
            <a:ext cx="35715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4"/>
          <p:cNvSpPr txBox="1">
            <a:spLocks noGrp="1"/>
          </p:cNvSpPr>
          <p:nvPr>
            <p:ph type="subTitle" idx="2"/>
          </p:nvPr>
        </p:nvSpPr>
        <p:spPr>
          <a:xfrm>
            <a:off x="2462650" y="3163050"/>
            <a:ext cx="3571500" cy="10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4"/>
          <p:cNvSpPr txBox="1">
            <a:spLocks noGrp="1"/>
          </p:cNvSpPr>
          <p:nvPr>
            <p:ph type="title" idx="3" hasCustomPrompt="1"/>
          </p:nvPr>
        </p:nvSpPr>
        <p:spPr>
          <a:xfrm>
            <a:off x="1140350" y="1502350"/>
            <a:ext cx="17193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97" name="Google Shape;397;p14"/>
          <p:cNvSpPr txBox="1">
            <a:spLocks noGrp="1"/>
          </p:cNvSpPr>
          <p:nvPr>
            <p:ph type="title" idx="4" hasCustomPrompt="1"/>
          </p:nvPr>
        </p:nvSpPr>
        <p:spPr>
          <a:xfrm>
            <a:off x="6177550" y="3108750"/>
            <a:ext cx="17193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398" name="Google Shape;398;p14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399" name="Google Shape;399;p14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424" name="Google Shape;424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5"/>
          <p:cNvSpPr/>
          <p:nvPr/>
        </p:nvSpPr>
        <p:spPr>
          <a:xfrm>
            <a:off x="73165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15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428" name="Google Shape;428;p15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453" name="Google Shape;453;p15"/>
          <p:cNvSpPr txBox="1">
            <a:spLocks noGrp="1"/>
          </p:cNvSpPr>
          <p:nvPr>
            <p:ph type="title"/>
          </p:nvPr>
        </p:nvSpPr>
        <p:spPr>
          <a:xfrm>
            <a:off x="723388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5"/>
          <p:cNvSpPr txBox="1">
            <a:spLocks noGrp="1"/>
          </p:cNvSpPr>
          <p:nvPr>
            <p:ph type="title" idx="2"/>
          </p:nvPr>
        </p:nvSpPr>
        <p:spPr>
          <a:xfrm>
            <a:off x="716622" y="1735175"/>
            <a:ext cx="57882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1"/>
          </p:nvPr>
        </p:nvSpPr>
        <p:spPr>
          <a:xfrm>
            <a:off x="713225" y="2260475"/>
            <a:ext cx="57882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6" name="Google Shape;456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6"/>
          <p:cNvSpPr txBox="1">
            <a:spLocks noGrp="1"/>
          </p:cNvSpPr>
          <p:nvPr>
            <p:ph type="title"/>
          </p:nvPr>
        </p:nvSpPr>
        <p:spPr>
          <a:xfrm>
            <a:off x="723388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16"/>
          <p:cNvSpPr txBox="1">
            <a:spLocks noGrp="1"/>
          </p:cNvSpPr>
          <p:nvPr>
            <p:ph type="title" idx="2"/>
          </p:nvPr>
        </p:nvSpPr>
        <p:spPr>
          <a:xfrm>
            <a:off x="2620769" y="1735175"/>
            <a:ext cx="57855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0" name="Google Shape;460;p16"/>
          <p:cNvSpPr txBox="1">
            <a:spLocks noGrp="1"/>
          </p:cNvSpPr>
          <p:nvPr>
            <p:ph type="subTitle" idx="1"/>
          </p:nvPr>
        </p:nvSpPr>
        <p:spPr>
          <a:xfrm>
            <a:off x="2618225" y="2260475"/>
            <a:ext cx="5785500" cy="23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1" name="Google Shape;461;p16"/>
          <p:cNvSpPr/>
          <p:nvPr/>
        </p:nvSpPr>
        <p:spPr>
          <a:xfrm>
            <a:off x="13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16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463" name="Google Shape;463;p16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488" name="Google Shape;488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7"/>
          <p:cNvSpPr/>
          <p:nvPr/>
        </p:nvSpPr>
        <p:spPr>
          <a:xfrm>
            <a:off x="717150" y="1163700"/>
            <a:ext cx="7709700" cy="327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7"/>
          <p:cNvSpPr txBox="1">
            <a:spLocks noGrp="1"/>
          </p:cNvSpPr>
          <p:nvPr>
            <p:ph type="body" idx="1"/>
          </p:nvPr>
        </p:nvSpPr>
        <p:spPr>
          <a:xfrm>
            <a:off x="1924350" y="1730850"/>
            <a:ext cx="5295300" cy="21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Roboto Slab Regular"/>
              <a:buChar char="●"/>
              <a:defRPr sz="14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Slab Regular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Slab Regular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Slab Regular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Slab Regular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Slab Regular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Slab Regular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Slab Regular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Slab Regular"/>
              <a:buChar char="■"/>
              <a:defRPr/>
            </a:lvl9pPr>
          </a:lstStyle>
          <a:p>
            <a:endParaRPr/>
          </a:p>
        </p:txBody>
      </p:sp>
      <p:grpSp>
        <p:nvGrpSpPr>
          <p:cNvPr id="493" name="Google Shape;493;p17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494" name="Google Shape;494;p17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519" name="Google Shape;519;p17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520" name="Google Shape;520;p17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545" name="Google Shape;545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48" name="Google Shape;548;p18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549" name="Google Shape;549;p18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574" name="Google Shape;574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9"/>
          <p:cNvSpPr/>
          <p:nvPr/>
        </p:nvSpPr>
        <p:spPr>
          <a:xfrm>
            <a:off x="13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19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578" name="Google Shape;578;p19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603" name="Google Shape;60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20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607" name="Google Shape;607;p20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1" name="Google Shape;621;p20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8" name="Google Shape;628;p20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29" name="Google Shape;629;p20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0" name="Google Shape;630;p20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1" name="Google Shape;631;p20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632" name="Google Shape;632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/>
          <p:nvPr/>
        </p:nvSpPr>
        <p:spPr>
          <a:xfrm>
            <a:off x="0" y="3095775"/>
            <a:ext cx="6501300" cy="205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3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69" name="Google Shape;69;p3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720500" y="2574469"/>
            <a:ext cx="3852000" cy="7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" name="Google Shape;95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799269"/>
            <a:ext cx="38520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6" name="Google Shape;96;p3"/>
          <p:cNvSpPr txBox="1">
            <a:spLocks noGrp="1"/>
          </p:cNvSpPr>
          <p:nvPr>
            <p:ph type="subTitle" idx="1"/>
          </p:nvPr>
        </p:nvSpPr>
        <p:spPr>
          <a:xfrm>
            <a:off x="5096513" y="2141500"/>
            <a:ext cx="3327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_1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1"/>
          <p:cNvSpPr/>
          <p:nvPr/>
        </p:nvSpPr>
        <p:spPr>
          <a:xfrm>
            <a:off x="13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6" name="Google Shape;636;p21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637" name="Google Shape;637;p21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662" name="Google Shape;66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1_1_1_1_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6" name="Google Shape;666;p22"/>
          <p:cNvGrpSpPr/>
          <p:nvPr/>
        </p:nvGrpSpPr>
        <p:grpSpPr>
          <a:xfrm rot="-5400000">
            <a:off x="332988" y="295378"/>
            <a:ext cx="1129770" cy="1173854"/>
            <a:chOff x="11" y="583339"/>
            <a:chExt cx="1129770" cy="1173854"/>
          </a:xfrm>
        </p:grpSpPr>
        <p:sp>
          <p:nvSpPr>
            <p:cNvPr id="667" name="Google Shape;667;p22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1" name="Google Shape;691;p22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692" name="Google Shape;692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3"/>
          <p:cNvSpPr txBox="1">
            <a:spLocks noGrp="1"/>
          </p:cNvSpPr>
          <p:nvPr>
            <p:ph type="title"/>
          </p:nvPr>
        </p:nvSpPr>
        <p:spPr>
          <a:xfrm>
            <a:off x="2391900" y="3044542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95" name="Google Shape;695;p23"/>
          <p:cNvSpPr txBox="1">
            <a:spLocks noGrp="1"/>
          </p:cNvSpPr>
          <p:nvPr>
            <p:ph type="subTitle" idx="1"/>
          </p:nvPr>
        </p:nvSpPr>
        <p:spPr>
          <a:xfrm>
            <a:off x="1996200" y="1567050"/>
            <a:ext cx="5151600" cy="14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23"/>
          <p:cNvSpPr/>
          <p:nvPr/>
        </p:nvSpPr>
        <p:spPr>
          <a:xfrm>
            <a:off x="13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7" name="Google Shape;697;p23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698" name="Google Shape;698;p23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723" name="Google Shape;723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4"/>
          <p:cNvSpPr txBox="1">
            <a:spLocks noGrp="1"/>
          </p:cNvSpPr>
          <p:nvPr>
            <p:ph type="title" idx="2"/>
          </p:nvPr>
        </p:nvSpPr>
        <p:spPr>
          <a:xfrm>
            <a:off x="720000" y="299448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720000" y="3534450"/>
            <a:ext cx="2336400" cy="7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 idx="3"/>
          </p:nvPr>
        </p:nvSpPr>
        <p:spPr>
          <a:xfrm>
            <a:off x="3403800" y="299448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4"/>
          </p:nvPr>
        </p:nvSpPr>
        <p:spPr>
          <a:xfrm>
            <a:off x="3403800" y="3534450"/>
            <a:ext cx="2336400" cy="7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24"/>
          <p:cNvSpPr txBox="1">
            <a:spLocks noGrp="1"/>
          </p:cNvSpPr>
          <p:nvPr>
            <p:ph type="title" idx="5"/>
          </p:nvPr>
        </p:nvSpPr>
        <p:spPr>
          <a:xfrm>
            <a:off x="6087600" y="299448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1" name="Google Shape;731;p24"/>
          <p:cNvSpPr txBox="1">
            <a:spLocks noGrp="1"/>
          </p:cNvSpPr>
          <p:nvPr>
            <p:ph type="subTitle" idx="6"/>
          </p:nvPr>
        </p:nvSpPr>
        <p:spPr>
          <a:xfrm>
            <a:off x="6087600" y="3534450"/>
            <a:ext cx="2336400" cy="7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2" name="Google Shape;732;p24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733" name="Google Shape;733;p24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8" name="Google Shape;748;p24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758" name="Google Shape;758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5"/>
          <p:cNvSpPr txBox="1">
            <a:spLocks noGrp="1"/>
          </p:cNvSpPr>
          <p:nvPr>
            <p:ph type="title" idx="2"/>
          </p:nvPr>
        </p:nvSpPr>
        <p:spPr>
          <a:xfrm>
            <a:off x="720000" y="1987581"/>
            <a:ext cx="2305500" cy="4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2" name="Google Shape;762;p25"/>
          <p:cNvSpPr txBox="1">
            <a:spLocks noGrp="1"/>
          </p:cNvSpPr>
          <p:nvPr>
            <p:ph type="subTitle" idx="1"/>
          </p:nvPr>
        </p:nvSpPr>
        <p:spPr>
          <a:xfrm>
            <a:off x="720000" y="239858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25"/>
          <p:cNvSpPr txBox="1">
            <a:spLocks noGrp="1"/>
          </p:cNvSpPr>
          <p:nvPr>
            <p:ph type="title" idx="3"/>
          </p:nvPr>
        </p:nvSpPr>
        <p:spPr>
          <a:xfrm>
            <a:off x="3419271" y="1987581"/>
            <a:ext cx="2305500" cy="4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4" name="Google Shape;764;p25"/>
          <p:cNvSpPr txBox="1">
            <a:spLocks noGrp="1"/>
          </p:cNvSpPr>
          <p:nvPr>
            <p:ph type="subTitle" idx="4"/>
          </p:nvPr>
        </p:nvSpPr>
        <p:spPr>
          <a:xfrm>
            <a:off x="3419271" y="239858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25"/>
          <p:cNvSpPr txBox="1">
            <a:spLocks noGrp="1"/>
          </p:cNvSpPr>
          <p:nvPr>
            <p:ph type="title" idx="5"/>
          </p:nvPr>
        </p:nvSpPr>
        <p:spPr>
          <a:xfrm>
            <a:off x="720000" y="3755949"/>
            <a:ext cx="2305500" cy="4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6" name="Google Shape;766;p25"/>
          <p:cNvSpPr txBox="1">
            <a:spLocks noGrp="1"/>
          </p:cNvSpPr>
          <p:nvPr>
            <p:ph type="subTitle" idx="6"/>
          </p:nvPr>
        </p:nvSpPr>
        <p:spPr>
          <a:xfrm>
            <a:off x="720000" y="416694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5"/>
          <p:cNvSpPr txBox="1">
            <a:spLocks noGrp="1"/>
          </p:cNvSpPr>
          <p:nvPr>
            <p:ph type="title" idx="7"/>
          </p:nvPr>
        </p:nvSpPr>
        <p:spPr>
          <a:xfrm>
            <a:off x="3419271" y="3755949"/>
            <a:ext cx="2305500" cy="4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8" name="Google Shape;768;p25"/>
          <p:cNvSpPr txBox="1">
            <a:spLocks noGrp="1"/>
          </p:cNvSpPr>
          <p:nvPr>
            <p:ph type="subTitle" idx="8"/>
          </p:nvPr>
        </p:nvSpPr>
        <p:spPr>
          <a:xfrm>
            <a:off x="3419271" y="416694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5"/>
          <p:cNvSpPr txBox="1">
            <a:spLocks noGrp="1"/>
          </p:cNvSpPr>
          <p:nvPr>
            <p:ph type="title" idx="9"/>
          </p:nvPr>
        </p:nvSpPr>
        <p:spPr>
          <a:xfrm>
            <a:off x="6118549" y="1987581"/>
            <a:ext cx="2305500" cy="4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0" name="Google Shape;770;p25"/>
          <p:cNvSpPr txBox="1">
            <a:spLocks noGrp="1"/>
          </p:cNvSpPr>
          <p:nvPr>
            <p:ph type="subTitle" idx="13"/>
          </p:nvPr>
        </p:nvSpPr>
        <p:spPr>
          <a:xfrm>
            <a:off x="6118549" y="239858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5"/>
          <p:cNvSpPr txBox="1">
            <a:spLocks noGrp="1"/>
          </p:cNvSpPr>
          <p:nvPr>
            <p:ph type="title" idx="14"/>
          </p:nvPr>
        </p:nvSpPr>
        <p:spPr>
          <a:xfrm>
            <a:off x="6118549" y="3755949"/>
            <a:ext cx="2305500" cy="4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2" name="Google Shape;772;p25"/>
          <p:cNvSpPr txBox="1">
            <a:spLocks noGrp="1"/>
          </p:cNvSpPr>
          <p:nvPr>
            <p:ph type="subTitle" idx="15"/>
          </p:nvPr>
        </p:nvSpPr>
        <p:spPr>
          <a:xfrm>
            <a:off x="6118549" y="416694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3" name="Google Shape;773;p25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774" name="Google Shape;774;p25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799" name="Google Shape;799;p25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800" name="Google Shape;800;p25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825" name="Google Shape;825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6"/>
          <p:cNvSpPr/>
          <p:nvPr/>
        </p:nvSpPr>
        <p:spPr>
          <a:xfrm>
            <a:off x="73165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8" name="Google Shape;828;p26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829" name="Google Shape;829;p26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854" name="Google Shape;854;p26"/>
          <p:cNvSpPr/>
          <p:nvPr/>
        </p:nvSpPr>
        <p:spPr>
          <a:xfrm>
            <a:off x="13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" name="Google Shape;855;p26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856" name="Google Shape;856;p26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881" name="Google Shape;881;p26"/>
          <p:cNvSpPr txBox="1">
            <a:spLocks noGrp="1"/>
          </p:cNvSpPr>
          <p:nvPr>
            <p:ph type="title" hasCustomPrompt="1"/>
          </p:nvPr>
        </p:nvSpPr>
        <p:spPr>
          <a:xfrm>
            <a:off x="2642625" y="540000"/>
            <a:ext cx="3858900" cy="7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82" name="Google Shape;882;p26"/>
          <p:cNvSpPr txBox="1">
            <a:spLocks noGrp="1"/>
          </p:cNvSpPr>
          <p:nvPr>
            <p:ph type="subTitle" idx="1"/>
          </p:nvPr>
        </p:nvSpPr>
        <p:spPr>
          <a:xfrm>
            <a:off x="2642625" y="1246025"/>
            <a:ext cx="38589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26"/>
          <p:cNvSpPr txBox="1">
            <a:spLocks noGrp="1"/>
          </p:cNvSpPr>
          <p:nvPr>
            <p:ph type="title" idx="2" hasCustomPrompt="1"/>
          </p:nvPr>
        </p:nvSpPr>
        <p:spPr>
          <a:xfrm>
            <a:off x="2642625" y="2036332"/>
            <a:ext cx="3858900" cy="7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84" name="Google Shape;884;p26"/>
          <p:cNvSpPr txBox="1">
            <a:spLocks noGrp="1"/>
          </p:cNvSpPr>
          <p:nvPr>
            <p:ph type="subTitle" idx="3"/>
          </p:nvPr>
        </p:nvSpPr>
        <p:spPr>
          <a:xfrm>
            <a:off x="2642625" y="2742358"/>
            <a:ext cx="38589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26"/>
          <p:cNvSpPr txBox="1">
            <a:spLocks noGrp="1"/>
          </p:cNvSpPr>
          <p:nvPr>
            <p:ph type="title" idx="4" hasCustomPrompt="1"/>
          </p:nvPr>
        </p:nvSpPr>
        <p:spPr>
          <a:xfrm>
            <a:off x="2642625" y="3539364"/>
            <a:ext cx="3858900" cy="7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86" name="Google Shape;886;p26"/>
          <p:cNvSpPr txBox="1">
            <a:spLocks noGrp="1"/>
          </p:cNvSpPr>
          <p:nvPr>
            <p:ph type="subTitle" idx="5"/>
          </p:nvPr>
        </p:nvSpPr>
        <p:spPr>
          <a:xfrm>
            <a:off x="2642625" y="4245389"/>
            <a:ext cx="38589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7"/>
          <p:cNvSpPr txBox="1">
            <a:spLocks noGrp="1"/>
          </p:cNvSpPr>
          <p:nvPr>
            <p:ph type="ctrTitle"/>
          </p:nvPr>
        </p:nvSpPr>
        <p:spPr>
          <a:xfrm>
            <a:off x="720000" y="535147"/>
            <a:ext cx="77040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90" name="Google Shape;890;p27"/>
          <p:cNvSpPr txBox="1">
            <a:spLocks noGrp="1"/>
          </p:cNvSpPr>
          <p:nvPr>
            <p:ph type="subTitle" idx="1"/>
          </p:nvPr>
        </p:nvSpPr>
        <p:spPr>
          <a:xfrm>
            <a:off x="2642538" y="2088400"/>
            <a:ext cx="3858900" cy="11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1" name="Google Shape;891;p27"/>
          <p:cNvSpPr/>
          <p:nvPr/>
        </p:nvSpPr>
        <p:spPr>
          <a:xfrm>
            <a:off x="13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2" name="Google Shape;892;p27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893" name="Google Shape;893;p27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1" name="Google Shape;911;p27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918" name="Google Shape;918;p27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919" name="Google Shape;919;p27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0" name="Google Shape;920;p27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6" name="Google Shape;926;p27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7" name="Google Shape;927;p27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8" name="Google Shape;928;p27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9" name="Google Shape;929;p27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0" name="Google Shape;930;p27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1" name="Google Shape;931;p27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3" name="Google Shape;943;p27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944" name="Google Shape;944;p27"/>
          <p:cNvSpPr txBox="1"/>
          <p:nvPr/>
        </p:nvSpPr>
        <p:spPr>
          <a:xfrm>
            <a:off x="2246550" y="3268602"/>
            <a:ext cx="46509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CREDITS: This presentation template was created by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, including icons by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by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5" name="Google Shape;945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9" name="Google Shape;949;p29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950" name="Google Shape;950;p29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1" name="Google Shape;951;p29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3" name="Google Shape;953;p29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4" name="Google Shape;954;p29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5" name="Google Shape;955;p29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9" name="Google Shape;959;p29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1" name="Google Shape;961;p29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5" name="Google Shape;965;p29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9" name="Google Shape;969;p29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0" name="Google Shape;970;p29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975" name="Google Shape;975;p29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976" name="Google Shape;976;p29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8" name="Google Shape;988;p29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001" name="Google Shape;1001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/>
          <p:nvPr/>
        </p:nvSpPr>
        <p:spPr>
          <a:xfrm>
            <a:off x="0" y="807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 rot="-5400000">
            <a:off x="7669066" y="296839"/>
            <a:ext cx="1129770" cy="1173854"/>
            <a:chOff x="11" y="583339"/>
            <a:chExt cx="1129770" cy="1173854"/>
          </a:xfrm>
        </p:grpSpPr>
        <p:sp>
          <p:nvSpPr>
            <p:cNvPr id="101" name="Google Shape;101;p4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720000" y="1144413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300"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 rot="5400000">
            <a:off x="2345225" y="-1157218"/>
            <a:ext cx="1823700" cy="651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/>
          <p:nvPr/>
        </p:nvSpPr>
        <p:spPr>
          <a:xfrm rot="5400000">
            <a:off x="4987725" y="973920"/>
            <a:ext cx="1823700" cy="651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5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133" name="Google Shape;133;p5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720000" y="1451282"/>
            <a:ext cx="17292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2"/>
          </p:nvPr>
        </p:nvSpPr>
        <p:spPr>
          <a:xfrm>
            <a:off x="3346901" y="3569025"/>
            <a:ext cx="17292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2449150" y="1451282"/>
            <a:ext cx="33426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subTitle" idx="4"/>
          </p:nvPr>
        </p:nvSpPr>
        <p:spPr>
          <a:xfrm>
            <a:off x="5104675" y="3569025"/>
            <a:ext cx="33426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6"/>
          <p:cNvGrpSpPr/>
          <p:nvPr/>
        </p:nvGrpSpPr>
        <p:grpSpPr>
          <a:xfrm rot="-5400000">
            <a:off x="332988" y="295378"/>
            <a:ext cx="1129770" cy="1173854"/>
            <a:chOff x="11" y="583339"/>
            <a:chExt cx="1129770" cy="1173854"/>
          </a:xfrm>
        </p:grpSpPr>
        <p:sp>
          <p:nvSpPr>
            <p:cNvPr id="167" name="Google Shape;167;p6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92" name="Google Shape;192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/>
          <p:nvPr/>
        </p:nvSpPr>
        <p:spPr>
          <a:xfrm>
            <a:off x="717150" y="935100"/>
            <a:ext cx="7709700" cy="327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196" name="Google Shape;196;p7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221" name="Google Shape;221;p7"/>
          <p:cNvSpPr txBox="1">
            <a:spLocks noGrp="1"/>
          </p:cNvSpPr>
          <p:nvPr>
            <p:ph type="title"/>
          </p:nvPr>
        </p:nvSpPr>
        <p:spPr>
          <a:xfrm>
            <a:off x="1602450" y="1456075"/>
            <a:ext cx="59391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1"/>
          </p:nvPr>
        </p:nvSpPr>
        <p:spPr>
          <a:xfrm>
            <a:off x="1602450" y="1999350"/>
            <a:ext cx="5939100" cy="17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"/>
          <p:cNvSpPr/>
          <p:nvPr/>
        </p:nvSpPr>
        <p:spPr>
          <a:xfrm>
            <a:off x="717150" y="935100"/>
            <a:ext cx="7709700" cy="327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27" name="Google Shape;227;p8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228" name="Google Shape;228;p8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253" name="Google Shape;253;p8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254" name="Google Shape;254;p8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279" name="Google Shape;27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>
            <a:off x="73165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9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283" name="Google Shape;283;p9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08" name="Google Shape;308;p9"/>
          <p:cNvSpPr txBox="1">
            <a:spLocks noGrp="1"/>
          </p:cNvSpPr>
          <p:nvPr>
            <p:ph type="title"/>
          </p:nvPr>
        </p:nvSpPr>
        <p:spPr>
          <a:xfrm>
            <a:off x="702175" y="1281300"/>
            <a:ext cx="4387800" cy="18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702175" y="3148800"/>
            <a:ext cx="438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 txBox="1">
            <a:spLocks noGrp="1"/>
          </p:cNvSpPr>
          <p:nvPr>
            <p:ph type="title"/>
          </p:nvPr>
        </p:nvSpPr>
        <p:spPr>
          <a:xfrm>
            <a:off x="713225" y="3966775"/>
            <a:ext cx="7717500" cy="637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07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estrial"/>
              <a:buChar char="●"/>
              <a:defRPr sz="18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○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■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●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○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■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●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○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Char char="■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>
              <a:buNone/>
              <a:defRPr sz="13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>
              <a:buNone/>
              <a:defRPr sz="13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>
              <a:buNone/>
              <a:defRPr sz="13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>
              <a:buNone/>
              <a:defRPr sz="13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>
              <a:buNone/>
              <a:defRPr sz="13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>
              <a:buNone/>
              <a:defRPr sz="13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>
              <a:buNone/>
              <a:defRPr sz="13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>
              <a:buNone/>
              <a:defRPr sz="13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W9N9F8Nvj_E?feature=oembed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ollev.com/keelymcculla234?_ga=2.22317501.700349651.1617073031-1132751611.1615924888" TargetMode="External"/><Relationship Id="rId3" Type="http://schemas.openxmlformats.org/officeDocument/2006/relationships/hyperlink" Target="https://madhatterwellness.com/sexuality-all-abilities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s://positivepreventionplus.com" TargetMode="External"/><Relationship Id="rId4" Type="http://schemas.openxmlformats.org/officeDocument/2006/relationships/hyperlink" Target="https://www.fdprogram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pps.apple.com/us/app/clue-period-cycle-tracker/id657189652" TargetMode="Externa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amaze.org/?topic=puberty" TargetMode="External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tism.org.uk/advice-and-guidance/topics/family-life-and-relationships/sex-education/parents-and-carers" TargetMode="External"/><Relationship Id="rId3" Type="http://schemas.openxmlformats.org/officeDocument/2006/relationships/hyperlink" Target="https://www.amazon.com/gp/product/1785923242/ref=as_li_tl?ie=UTF8&amp;camp=1789&amp;creative=9325&amp;creativeASIN=1785923242&amp;linkCode=as2&amp;tag=sexpositive0a-20&amp;linkId=a6ef362767b809608979373f449ffad1" TargetMode="External"/><Relationship Id="rId7" Type="http://schemas.openxmlformats.org/officeDocument/2006/relationships/hyperlink" Target="https://asdsexed.org/" TargetMode="External"/><Relationship Id="rId12" Type="http://schemas.openxmlformats.org/officeDocument/2006/relationships/hyperlink" Target="https://suelarkey.com.au/episode-72-puberty-and-periods-with-robyn-steward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maze.org/tagged/?tag=menstruation" TargetMode="External"/><Relationship Id="rId11" Type="http://schemas.openxmlformats.org/officeDocument/2006/relationships/hyperlink" Target="https://researchautism.org/sex-ed-for-self-advocates-podcast/#Ep-2" TargetMode="External"/><Relationship Id="rId5" Type="http://schemas.openxmlformats.org/officeDocument/2006/relationships/hyperlink" Target="https://sexpositivefamilies.com/resources/menstruation/" TargetMode="External"/><Relationship Id="rId10" Type="http://schemas.openxmlformats.org/officeDocument/2006/relationships/hyperlink" Target="https://www.lomah.org/" TargetMode="External"/><Relationship Id="rId4" Type="http://schemas.openxmlformats.org/officeDocument/2006/relationships/hyperlink" Target="https://www.amazon.com/Taking-Care-Myself-Personal-Curriculum/dp/1885477945" TargetMode="External"/><Relationship Id="rId9" Type="http://schemas.openxmlformats.org/officeDocument/2006/relationships/hyperlink" Target="https://tacanow.org/family-resources/puberty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ollev.com/keelymcculla234?_ga=2.92038172.700349651.1617073031-1132751611.1615924888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ctrumnews.org/news/largest-study-to-date-confirms-overlap-between-autism-and-gender-diversity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keelymcculla234?_ga=2.200647976.700349651.1617073031-1132751611.161592488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aisingchildren.net.au/autism/development/physical-development/periods-and-autis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icef.org/wash/files/UNICEF-Guide-menstrual-hygiene-materials-2019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ladrags.com/collections/menstrual-cup-kits/products/xo-flo-kit-standard?variant=31885033373771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store.lunette.com/collections/lunette-menstrual-cups/products/lunette-menstrual-cup-blu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periodaisle.com/products/boxer-brief" TargetMode="External"/><Relationship Id="rId5" Type="http://schemas.openxmlformats.org/officeDocument/2006/relationships/hyperlink" Target="https://www.shethinx.com/products/thinx-boyshort?clickId=3508706377&amp;utm_campaign=thinx%7Call%7Cpro%7Cconversions%7Cna&amp;utm_content=8-11395&amp;utm_medium=paid%7Caffiliate&amp;utm_source=pepperjam&amp;utm_term=120661&amp;variant=32896012231" TargetMode="External"/><Relationship Id="rId4" Type="http://schemas.openxmlformats.org/officeDocument/2006/relationships/hyperlink" Target="https://healthcare.utah.edu/transgender-health/" TargetMode="External"/><Relationship Id="rId9" Type="http://schemas.openxmlformats.org/officeDocument/2006/relationships/hyperlink" Target="https://www.goauntflow.com/products/bulk-pad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30"/>
          <p:cNvSpPr txBox="1">
            <a:spLocks noGrp="1"/>
          </p:cNvSpPr>
          <p:nvPr>
            <p:ph type="ctrTitle"/>
          </p:nvPr>
        </p:nvSpPr>
        <p:spPr>
          <a:xfrm>
            <a:off x="559500" y="1386639"/>
            <a:ext cx="6196200" cy="19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>
                <a:latin typeface="Gurmukhi MN" panose="02020600050405020304" pitchFamily="18" charset="0"/>
                <a:cs typeface="Gurmukhi MN" panose="02020600050405020304" pitchFamily="18" charset="0"/>
              </a:rPr>
              <a:t>Menstruation &amp;  ASD:</a:t>
            </a:r>
            <a:endParaRPr sz="4300"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dirty="0">
                <a:latin typeface="Gurmukhi MN" panose="02020600050405020304" pitchFamily="18" charset="0"/>
                <a:cs typeface="Gurmukhi MN" panose="02020600050405020304" pitchFamily="18" charset="0"/>
              </a:rPr>
              <a:t>Aunt Flo Doesn’t Discriminate</a:t>
            </a:r>
            <a:endParaRPr sz="3100"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007" name="Google Shape;1007;p30"/>
          <p:cNvSpPr txBox="1">
            <a:spLocks noGrp="1"/>
          </p:cNvSpPr>
          <p:nvPr>
            <p:ph type="subTitle" idx="1"/>
          </p:nvPr>
        </p:nvSpPr>
        <p:spPr>
          <a:xfrm>
            <a:off x="559500" y="3294939"/>
            <a:ext cx="61962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urmukhi MN" panose="02020600050405020304" pitchFamily="18" charset="0"/>
                <a:cs typeface="Gurmukhi MN" panose="02020600050405020304" pitchFamily="18" charset="0"/>
              </a:rPr>
              <a:t>Keely Lundy, M.Ed.</a:t>
            </a:r>
            <a:endParaRPr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urmukhi MN" panose="02020600050405020304" pitchFamily="18" charset="0"/>
                <a:cs typeface="Gurmukhi MN" panose="02020600050405020304" pitchFamily="18" charset="0"/>
              </a:rPr>
              <a:t>(she/her)</a:t>
            </a:r>
            <a:endParaRPr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9"/>
          <p:cNvSpPr txBox="1">
            <a:spLocks noGrp="1"/>
          </p:cNvSpPr>
          <p:nvPr>
            <p:ph type="title"/>
          </p:nvPr>
        </p:nvSpPr>
        <p:spPr>
          <a:xfrm>
            <a:off x="2269067" y="4116700"/>
            <a:ext cx="4572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Gurmukhi MN" panose="02020600050405020304" pitchFamily="18" charset="0"/>
                <a:cs typeface="Gurmukhi MN" panose="02020600050405020304" pitchFamily="18" charset="0"/>
              </a:rPr>
              <a:t>Puberty &amp; ASD</a:t>
            </a:r>
            <a:endParaRPr sz="2600"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  <a:latin typeface="Gurmukhi MN" panose="02020600050405020304" pitchFamily="18" charset="0"/>
                <a:ea typeface="Arial"/>
                <a:cs typeface="Gurmukhi MN" panose="02020600050405020304" pitchFamily="18" charset="0"/>
                <a:sym typeface="Arial"/>
              </a:rPr>
              <a:t>The Australian Parenting Website</a:t>
            </a:r>
            <a:endParaRPr sz="1600" dirty="0">
              <a:solidFill>
                <a:srgbClr val="000000"/>
              </a:solidFill>
              <a:latin typeface="Gurmukhi MN" panose="02020600050405020304" pitchFamily="18" charset="0"/>
              <a:ea typeface="Arial"/>
              <a:cs typeface="Gurmukhi MN" panose="02020600050405020304" pitchFamily="18" charset="0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088" name="Google Shape;1088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" name="Online Media 2" descr="ASD Puberty">
            <a:hlinkClick r:id="" action="ppaction://media"/>
            <a:extLst>
              <a:ext uri="{FF2B5EF4-FFF2-40B4-BE49-F238E27FC236}">
                <a16:creationId xmlns:a16="http://schemas.microsoft.com/office/drawing/2014/main" id="{A5469531-AC82-6647-8132-0305CC4E25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68017" y="1139892"/>
            <a:ext cx="4607965" cy="260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Development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094" name="Google Shape;1094;p40"/>
          <p:cNvSpPr txBox="1">
            <a:spLocks noGrp="1"/>
          </p:cNvSpPr>
          <p:nvPr>
            <p:ph type="body" idx="1"/>
          </p:nvPr>
        </p:nvSpPr>
        <p:spPr>
          <a:xfrm>
            <a:off x="720000" y="1295575"/>
            <a:ext cx="3852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Average age of puberty onset is 11 or 12 years old.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Normal to begin anywhere from 8-14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Youth on the autism spectrum tend to start puberty 9.5 months earlier than neurotypical peers (Corbett et al., 2020).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Earlier onset of menarche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Greater likelihood of mental ill-health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Need to better prepare, educate, and support them for this transition. 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1095" name="Google Shape;109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400" y="1477900"/>
            <a:ext cx="4277551" cy="2853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40"/>
          <p:cNvSpPr/>
          <p:nvPr/>
        </p:nvSpPr>
        <p:spPr>
          <a:xfrm>
            <a:off x="7575900" y="1292200"/>
            <a:ext cx="1334400" cy="185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ASD Specific Issues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103" name="Google Shape;1103;p41"/>
          <p:cNvSpPr txBox="1">
            <a:spLocks noGrp="1"/>
          </p:cNvSpPr>
          <p:nvPr>
            <p:ph type="body" idx="1"/>
          </p:nvPr>
        </p:nvSpPr>
        <p:spPr>
          <a:xfrm>
            <a:off x="481275" y="1198700"/>
            <a:ext cx="42282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Autism Spectrum Disorder: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Limited reciprocal social communication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Restricted, repetitive, and stereotyped thought and behavior (APA, 2013)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Inflexibility with change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Diminished social connectedness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Mood and behavioral abnormalities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Decreased hyperactivity 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Gynecological concerns:	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Menorrhagia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Dysmenorrhea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Irregular bleeding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Hygiene issues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1104" name="Google Shape;110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225" y="1649652"/>
            <a:ext cx="3207300" cy="28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41"/>
          <p:cNvSpPr/>
          <p:nvPr/>
        </p:nvSpPr>
        <p:spPr>
          <a:xfrm>
            <a:off x="7575900" y="1292200"/>
            <a:ext cx="1334400" cy="185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42"/>
          <p:cNvSpPr txBox="1">
            <a:spLocks noGrp="1"/>
          </p:cNvSpPr>
          <p:nvPr>
            <p:ph type="subTitle" idx="3"/>
          </p:nvPr>
        </p:nvSpPr>
        <p:spPr>
          <a:xfrm>
            <a:off x="360450" y="1451275"/>
            <a:ext cx="54312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Overwhelmingly negative experiences, especially exaggerated sensory issues and intensified executive and emotion-regulation problems.</a:t>
            </a:r>
            <a:endParaRPr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112" name="Google Shape;1112;p42"/>
          <p:cNvSpPr txBox="1">
            <a:spLocks noGrp="1"/>
          </p:cNvSpPr>
          <p:nvPr>
            <p:ph type="subTitle" idx="4"/>
          </p:nvPr>
        </p:nvSpPr>
        <p:spPr>
          <a:xfrm>
            <a:off x="3233950" y="3579875"/>
            <a:ext cx="54312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What is normal:  menstrual cycle length; amount and duration of flow; mood, behavioral and bodily effects of menstruation; and what was normal for autism.</a:t>
            </a:r>
            <a:endParaRPr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113" name="Google Shape;1113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The Autism Perspective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114" name="Google Shape;1114;p42"/>
          <p:cNvSpPr txBox="1">
            <a:spLocks noGrp="1"/>
          </p:cNvSpPr>
          <p:nvPr>
            <p:ph type="subTitle" idx="3"/>
          </p:nvPr>
        </p:nvSpPr>
        <p:spPr>
          <a:xfrm>
            <a:off x="172616" y="1088886"/>
            <a:ext cx="2073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/>
              <a:t>“</a:t>
            </a:r>
            <a:endParaRPr sz="3700" dirty="0"/>
          </a:p>
        </p:txBody>
      </p:sp>
      <p:sp>
        <p:nvSpPr>
          <p:cNvPr id="1115" name="Google Shape;1115;p42"/>
          <p:cNvSpPr txBox="1">
            <a:spLocks noGrp="1"/>
          </p:cNvSpPr>
          <p:nvPr>
            <p:ph type="subTitle" idx="3"/>
          </p:nvPr>
        </p:nvSpPr>
        <p:spPr>
          <a:xfrm>
            <a:off x="1489737" y="1884825"/>
            <a:ext cx="2073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/>
              <a:t>“</a:t>
            </a:r>
            <a:endParaRPr sz="3700" dirty="0"/>
          </a:p>
        </p:txBody>
      </p:sp>
      <p:sp>
        <p:nvSpPr>
          <p:cNvPr id="1116" name="Google Shape;1116;p42"/>
          <p:cNvSpPr txBox="1">
            <a:spLocks noGrp="1"/>
          </p:cNvSpPr>
          <p:nvPr>
            <p:ph type="subTitle" idx="3"/>
          </p:nvPr>
        </p:nvSpPr>
        <p:spPr>
          <a:xfrm>
            <a:off x="3026650" y="3181725"/>
            <a:ext cx="2073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“</a:t>
            </a:r>
            <a:endParaRPr sz="3700"/>
          </a:p>
        </p:txBody>
      </p:sp>
      <p:sp>
        <p:nvSpPr>
          <p:cNvPr id="1117" name="Google Shape;1117;p42"/>
          <p:cNvSpPr txBox="1">
            <a:spLocks noGrp="1"/>
          </p:cNvSpPr>
          <p:nvPr>
            <p:ph type="subTitle" idx="3"/>
          </p:nvPr>
        </p:nvSpPr>
        <p:spPr>
          <a:xfrm>
            <a:off x="5201289" y="4013425"/>
            <a:ext cx="2073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/>
              <a:t>“</a:t>
            </a:r>
            <a:endParaRPr sz="3700" dirty="0"/>
          </a:p>
        </p:txBody>
      </p:sp>
      <p:sp>
        <p:nvSpPr>
          <p:cNvPr id="1118" name="Google Shape;1118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43"/>
          <p:cNvSpPr/>
          <p:nvPr/>
        </p:nvSpPr>
        <p:spPr>
          <a:xfrm>
            <a:off x="7575900" y="1292200"/>
            <a:ext cx="1334400" cy="185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Education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125" name="Google Shape;1125;p43"/>
          <p:cNvSpPr txBox="1">
            <a:spLocks noGrp="1"/>
          </p:cNvSpPr>
          <p:nvPr>
            <p:ph type="body" idx="1"/>
          </p:nvPr>
        </p:nvSpPr>
        <p:spPr>
          <a:xfrm>
            <a:off x="720000" y="1161300"/>
            <a:ext cx="38484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200" dirty="0">
                <a:latin typeface="Gurmukhi MN" panose="02020600050405020304" pitchFamily="18" charset="0"/>
                <a:cs typeface="Gurmukhi MN" panose="02020600050405020304" pitchFamily="18" charset="0"/>
              </a:rPr>
              <a:t>By age 8:</a:t>
            </a:r>
            <a:endParaRPr sz="12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>
                <a:latin typeface="Gurmukhi MN" panose="02020600050405020304" pitchFamily="18" charset="0"/>
                <a:cs typeface="Gurmukhi MN" panose="02020600050405020304" pitchFamily="18" charset="0"/>
              </a:rPr>
              <a:t>Following guidelines for public v. private</a:t>
            </a:r>
            <a:endParaRPr sz="13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>
                <a:latin typeface="Gurmukhi MN" panose="02020600050405020304" pitchFamily="18" charset="0"/>
                <a:cs typeface="Gurmukhi MN" panose="02020600050405020304" pitchFamily="18" charset="0"/>
              </a:rPr>
              <a:t>Participating in hygiene routines</a:t>
            </a:r>
            <a:endParaRPr sz="13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>
                <a:latin typeface="Gurmukhi MN" panose="02020600050405020304" pitchFamily="18" charset="0"/>
                <a:cs typeface="Gurmukhi MN" panose="02020600050405020304" pitchFamily="18" charset="0"/>
              </a:rPr>
              <a:t>Respecting others’ privacy</a:t>
            </a:r>
            <a:endParaRPr sz="13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>
                <a:latin typeface="Gurmukhi MN" panose="02020600050405020304" pitchFamily="18" charset="0"/>
                <a:cs typeface="Gurmukhi MN" panose="02020600050405020304" pitchFamily="18" charset="0"/>
              </a:rPr>
              <a:t>Understanding rules for personal space and touching</a:t>
            </a:r>
            <a:endParaRPr sz="12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200" dirty="0">
                <a:latin typeface="Gurmukhi MN" panose="02020600050405020304" pitchFamily="18" charset="0"/>
                <a:cs typeface="Gurmukhi MN" panose="02020600050405020304" pitchFamily="18" charset="0"/>
              </a:rPr>
              <a:t>SHEIDD-approved  curricula:</a:t>
            </a:r>
            <a:endParaRPr sz="12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u="sng" dirty="0">
                <a:latin typeface="Gurmukhi MN" panose="02020600050405020304" pitchFamily="18" charset="0"/>
                <a:cs typeface="Gurmukhi MN" panose="02020600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Sexuality for All Abilities</a:t>
            </a:r>
            <a:endParaRPr sz="13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u="sng" dirty="0">
                <a:latin typeface="Gurmukhi MN" panose="02020600050405020304" pitchFamily="18" charset="0"/>
                <a:cs typeface="Gurmukhi MN" panose="02020600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Friendships and Dating</a:t>
            </a:r>
            <a:endParaRPr sz="13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200" u="sng" dirty="0">
                <a:latin typeface="Gurmukhi MN" panose="02020600050405020304" pitchFamily="18" charset="0"/>
                <a:cs typeface="Gurmukhi MN" panose="02020600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Positive Prevention PLUS</a:t>
            </a:r>
            <a:endParaRPr sz="12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200" dirty="0">
                <a:latin typeface="Gurmukhi MN" panose="02020600050405020304" pitchFamily="18" charset="0"/>
                <a:cs typeface="Gurmukhi MN" panose="02020600050405020304" pitchFamily="18" charset="0"/>
              </a:rPr>
              <a:t>Consistent and precise use of language</a:t>
            </a:r>
            <a:endParaRPr sz="12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 dirty="0">
                <a:latin typeface="Gurmukhi MN" panose="02020600050405020304" pitchFamily="18" charset="0"/>
                <a:cs typeface="Gurmukhi MN" panose="02020600050405020304" pitchFamily="18" charset="0"/>
              </a:rPr>
              <a:t>Anatomy</a:t>
            </a:r>
            <a:endParaRPr sz="12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 dirty="0">
                <a:latin typeface="Gurmukhi MN" panose="02020600050405020304" pitchFamily="18" charset="0"/>
                <a:cs typeface="Gurmukhi MN" panose="02020600050405020304" pitchFamily="18" charset="0"/>
              </a:rPr>
              <a:t>Pubertal terms</a:t>
            </a:r>
            <a:endParaRPr sz="12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200" dirty="0">
                <a:latin typeface="Gurmukhi MN" panose="02020600050405020304" pitchFamily="18" charset="0"/>
                <a:cs typeface="Gurmukhi MN" panose="02020600050405020304" pitchFamily="18" charset="0"/>
              </a:rPr>
              <a:t>What are some common “code names” people give to periods? </a:t>
            </a:r>
            <a:endParaRPr sz="1200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1126" name="Google Shape;1126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6075" y="1292200"/>
            <a:ext cx="2919400" cy="24574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7" name="Google Shape;1127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5263" y="3876663"/>
            <a:ext cx="1216176" cy="12161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28" name="Google Shape;1128;p43"/>
          <p:cNvSpPr txBox="1"/>
          <p:nvPr/>
        </p:nvSpPr>
        <p:spPr>
          <a:xfrm>
            <a:off x="5951450" y="4290800"/>
            <a:ext cx="299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hlinkClick r:id="rId8"/>
              </a:rPr>
              <a:t>PollEv.com/keelymcculla234</a:t>
            </a: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  <p:sp>
        <p:nvSpPr>
          <p:cNvPr id="1129" name="Google Shape;1129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Google Shape;113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150" y="1042175"/>
            <a:ext cx="7395348" cy="317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Google Shape;1135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5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b="1" dirty="0">
                <a:latin typeface="Gurmukhi MN" panose="02020600050405020304" pitchFamily="18" charset="0"/>
                <a:cs typeface="Gurmukhi MN" panose="02020600050405020304" pitchFamily="18" charset="0"/>
              </a:rPr>
              <a:t>Menstrual Hygiene Management</a:t>
            </a:r>
            <a:endParaRPr sz="6800"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141" name="Google Shape;1141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6"/>
          <p:cNvSpPr txBox="1">
            <a:spLocks noGrp="1"/>
          </p:cNvSpPr>
          <p:nvPr>
            <p:ph type="title"/>
          </p:nvPr>
        </p:nvSpPr>
        <p:spPr>
          <a:xfrm>
            <a:off x="1602450" y="1456075"/>
            <a:ext cx="59391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Definition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147" name="Google Shape;1147;p46"/>
          <p:cNvSpPr txBox="1">
            <a:spLocks noGrp="1"/>
          </p:cNvSpPr>
          <p:nvPr>
            <p:ph type="subTitle" idx="1"/>
          </p:nvPr>
        </p:nvSpPr>
        <p:spPr>
          <a:xfrm>
            <a:off x="1602450" y="1999350"/>
            <a:ext cx="5939100" cy="19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urmukhi MN" panose="02020600050405020304" pitchFamily="18" charset="0"/>
                <a:cs typeface="Gurmukhi MN" panose="02020600050405020304" pitchFamily="18" charset="0"/>
              </a:rPr>
              <a:t>“...[U]sing a clean menstrual management material to absorb or collect blood that can be changed in privacy as often as necessary for the duration of the menstruation period...[U]</a:t>
            </a:r>
            <a:r>
              <a:rPr lang="en" dirty="0" err="1">
                <a:latin typeface="Gurmukhi MN" panose="02020600050405020304" pitchFamily="18" charset="0"/>
                <a:cs typeface="Gurmukhi MN" panose="02020600050405020304" pitchFamily="18" charset="0"/>
              </a:rPr>
              <a:t>nderstanding</a:t>
            </a:r>
            <a:r>
              <a:rPr lang="en" dirty="0">
                <a:latin typeface="Gurmukhi MN" panose="02020600050405020304" pitchFamily="18" charset="0"/>
                <a:cs typeface="Gurmukhi MN" panose="02020600050405020304" pitchFamily="18" charset="0"/>
              </a:rPr>
              <a:t> the basic facts linked to the menstrual cycle and how to manage it with dignity and without discomfort or fear.”</a:t>
            </a:r>
            <a:endParaRPr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148" name="Google Shape;1148;p46"/>
          <p:cNvSpPr txBox="1">
            <a:spLocks noGrp="1"/>
          </p:cNvSpPr>
          <p:nvPr>
            <p:ph type="subTitle" idx="4294967295"/>
          </p:nvPr>
        </p:nvSpPr>
        <p:spPr>
          <a:xfrm>
            <a:off x="6944400" y="3832050"/>
            <a:ext cx="17262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dirty="0">
                <a:latin typeface="Gurmukhi MN" panose="02020600050405020304" pitchFamily="18" charset="0"/>
                <a:cs typeface="Gurmukhi MN" panose="02020600050405020304" pitchFamily="18" charset="0"/>
              </a:rPr>
              <a:t>(UNICEF, 2019)</a:t>
            </a:r>
            <a:endParaRPr sz="1300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149" name="Google Shape;1149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History of MHM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155" name="Google Shape;1155;p47"/>
          <p:cNvSpPr txBox="1">
            <a:spLocks noGrp="1"/>
          </p:cNvSpPr>
          <p:nvPr>
            <p:ph type="body" idx="1"/>
          </p:nvPr>
        </p:nvSpPr>
        <p:spPr>
          <a:xfrm>
            <a:off x="559525" y="1203750"/>
            <a:ext cx="4009500" cy="3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latin typeface="Gurmukhi MN" panose="02020600050405020304" pitchFamily="18" charset="0"/>
                <a:cs typeface="Gurmukhi MN" panose="02020600050405020304" pitchFamily="18" charset="0"/>
              </a:rPr>
              <a:t>The Eugenics Movement</a:t>
            </a:r>
            <a:endParaRPr sz="14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 err="1">
                <a:latin typeface="Gurmukhi MN" panose="02020600050405020304" pitchFamily="18" charset="0"/>
                <a:cs typeface="Gurmukhi MN" panose="02020600050405020304" pitchFamily="18" charset="0"/>
              </a:rPr>
              <a:t>Eugenes</a:t>
            </a:r>
            <a:r>
              <a:rPr lang="en" dirty="0">
                <a:latin typeface="Gurmukhi MN" panose="02020600050405020304" pitchFamily="18" charset="0"/>
                <a:cs typeface="Gurmukhi MN" panose="02020600050405020304" pitchFamily="18" charset="0"/>
              </a:rPr>
              <a:t> means “well born”</a:t>
            </a:r>
            <a:endParaRPr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latin typeface="Gurmukhi MN" panose="02020600050405020304" pitchFamily="18" charset="0"/>
                <a:cs typeface="Gurmukhi MN" panose="02020600050405020304" pitchFamily="18" charset="0"/>
              </a:rPr>
              <a:t>Led to most states legalizing sterilization of the “undesirable”</a:t>
            </a:r>
            <a:endParaRPr sz="14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latin typeface="Gurmukhi MN" panose="02020600050405020304" pitchFamily="18" charset="0"/>
                <a:cs typeface="Gurmukhi MN" panose="02020600050405020304" pitchFamily="18" charset="0"/>
              </a:rPr>
              <a:t>60,000 people involuntarily sterilized</a:t>
            </a:r>
            <a:endParaRPr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latin typeface="Gurmukhi MN" panose="02020600050405020304" pitchFamily="18" charset="0"/>
                <a:cs typeface="Gurmukhi MN" panose="02020600050405020304" pitchFamily="18" charset="0"/>
              </a:rPr>
              <a:t>1942, Supreme Court ruled that reproductive freedom was a fundamental right for ALL</a:t>
            </a:r>
            <a:endParaRPr sz="14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latin typeface="Gurmukhi MN" panose="02020600050405020304" pitchFamily="18" charset="0"/>
                <a:cs typeface="Gurmukhi MN" panose="02020600050405020304" pitchFamily="18" charset="0"/>
              </a:rPr>
              <a:t>1970s, federal funding for sterilization programs was terminated</a:t>
            </a:r>
            <a:endParaRPr sz="14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latin typeface="Gurmukhi MN" panose="02020600050405020304" pitchFamily="18" charset="0"/>
                <a:cs typeface="Gurmukhi MN" panose="02020600050405020304" pitchFamily="18" charset="0"/>
              </a:rPr>
              <a:t>Other hold-ups:</a:t>
            </a:r>
            <a:endParaRPr sz="14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latin typeface="Gurmukhi MN" panose="02020600050405020304" pitchFamily="18" charset="0"/>
                <a:cs typeface="Gurmukhi MN" panose="02020600050405020304" pitchFamily="18" charset="0"/>
              </a:rPr>
              <a:t>Cultural factors- “Taboo”</a:t>
            </a:r>
            <a:endParaRPr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latin typeface="Gurmukhi MN" panose="02020600050405020304" pitchFamily="18" charset="0"/>
                <a:cs typeface="Gurmukhi MN" panose="02020600050405020304" pitchFamily="18" charset="0"/>
              </a:rPr>
              <a:t>Persons with disabilities weren’t considered “sexual beings”</a:t>
            </a:r>
            <a:endParaRPr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1156" name="Google Shape;115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425" y="1347475"/>
            <a:ext cx="4270176" cy="293921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7" name="Google Shape;1157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158" name="Google Shape;1158;p47"/>
          <p:cNvSpPr/>
          <p:nvPr/>
        </p:nvSpPr>
        <p:spPr>
          <a:xfrm>
            <a:off x="8631600" y="2119900"/>
            <a:ext cx="168900" cy="165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Increasing Autonomy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164" name="Google Shape;1164;p48"/>
          <p:cNvSpPr txBox="1">
            <a:spLocks noGrp="1"/>
          </p:cNvSpPr>
          <p:nvPr>
            <p:ph type="body" idx="1"/>
          </p:nvPr>
        </p:nvSpPr>
        <p:spPr>
          <a:xfrm>
            <a:off x="559525" y="1127550"/>
            <a:ext cx="4009500" cy="3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latin typeface="Gurmukhi MN" panose="02020600050405020304" pitchFamily="18" charset="0"/>
                <a:cs typeface="Gurmukhi MN" panose="02020600050405020304" pitchFamily="18" charset="0"/>
              </a:rPr>
              <a:t>VISUAL SUPPORTS- Picture</a:t>
            </a:r>
            <a:endParaRPr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1165" name="Google Shape;116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666350"/>
            <a:ext cx="2571750" cy="3333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66" name="Google Shape;1166;p48"/>
          <p:cNvSpPr txBox="1">
            <a:spLocks noGrp="1"/>
          </p:cNvSpPr>
          <p:nvPr>
            <p:ph type="body" idx="1"/>
          </p:nvPr>
        </p:nvSpPr>
        <p:spPr>
          <a:xfrm>
            <a:off x="4771700" y="1119000"/>
            <a:ext cx="4009500" cy="3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latin typeface="Gurmukhi MN" panose="02020600050405020304" pitchFamily="18" charset="0"/>
                <a:cs typeface="Gurmukhi MN" panose="02020600050405020304" pitchFamily="18" charset="0"/>
              </a:rPr>
              <a:t>VISUAL SUPPORTS- Video</a:t>
            </a:r>
            <a:endParaRPr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1167" name="Google Shape;116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1700" y="1998050"/>
            <a:ext cx="3813199" cy="19876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68" name="Google Shape;1168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" grpId="0" build="p"/>
      <p:bldP spid="116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Agenda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013" name="Google Shape;1013;p31"/>
          <p:cNvSpPr txBox="1">
            <a:spLocks noGrp="1"/>
          </p:cNvSpPr>
          <p:nvPr>
            <p:ph type="body" idx="1"/>
          </p:nvPr>
        </p:nvSpPr>
        <p:spPr>
          <a:xfrm>
            <a:off x="720000" y="1144413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Inclusive Language </a:t>
            </a:r>
            <a:endParaRPr sz="1800" dirty="0">
              <a:solidFill>
                <a:schemeClr val="dk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Puberty and ASD </a:t>
            </a:r>
            <a:endParaRPr sz="1800" dirty="0">
              <a:solidFill>
                <a:schemeClr val="dk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Menstrual Hygiene Management</a:t>
            </a:r>
            <a:endParaRPr sz="1800" dirty="0">
              <a:solidFill>
                <a:schemeClr val="dk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Resources</a:t>
            </a:r>
            <a:endParaRPr sz="1800" dirty="0">
              <a:solidFill>
                <a:schemeClr val="dk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grpSp>
        <p:nvGrpSpPr>
          <p:cNvPr id="1014" name="Google Shape;1014;p31"/>
          <p:cNvGrpSpPr/>
          <p:nvPr/>
        </p:nvGrpSpPr>
        <p:grpSpPr>
          <a:xfrm>
            <a:off x="332412" y="1166545"/>
            <a:ext cx="387580" cy="382810"/>
            <a:chOff x="1492675" y="4992125"/>
            <a:chExt cx="481825" cy="481825"/>
          </a:xfrm>
        </p:grpSpPr>
        <p:sp>
          <p:nvSpPr>
            <p:cNvPr id="1015" name="Google Shape;1015;p3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17" name="Google Shape;1017;p31"/>
          <p:cNvGrpSpPr/>
          <p:nvPr/>
        </p:nvGrpSpPr>
        <p:grpSpPr>
          <a:xfrm>
            <a:off x="332412" y="1830895"/>
            <a:ext cx="387580" cy="382810"/>
            <a:chOff x="1492675" y="4992125"/>
            <a:chExt cx="481825" cy="481825"/>
          </a:xfrm>
        </p:grpSpPr>
        <p:sp>
          <p:nvSpPr>
            <p:cNvPr id="1018" name="Google Shape;1018;p3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19" name="Google Shape;1019;p3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20" name="Google Shape;1020;p31"/>
          <p:cNvGrpSpPr/>
          <p:nvPr/>
        </p:nvGrpSpPr>
        <p:grpSpPr>
          <a:xfrm>
            <a:off x="332412" y="2425170"/>
            <a:ext cx="387580" cy="382810"/>
            <a:chOff x="1492675" y="4992125"/>
            <a:chExt cx="481825" cy="481825"/>
          </a:xfrm>
        </p:grpSpPr>
        <p:sp>
          <p:nvSpPr>
            <p:cNvPr id="1021" name="Google Shape;1021;p3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23" name="Google Shape;1023;p31"/>
          <p:cNvGrpSpPr/>
          <p:nvPr/>
        </p:nvGrpSpPr>
        <p:grpSpPr>
          <a:xfrm>
            <a:off x="332412" y="3054483"/>
            <a:ext cx="387580" cy="382810"/>
            <a:chOff x="1492675" y="4992125"/>
            <a:chExt cx="481825" cy="481825"/>
          </a:xfrm>
        </p:grpSpPr>
        <p:sp>
          <p:nvSpPr>
            <p:cNvPr id="1024" name="Google Shape;1024;p3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26" name="Google Shape;1026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Increasing Autonomy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174" name="Google Shape;1174;p49"/>
          <p:cNvSpPr txBox="1">
            <a:spLocks noGrp="1"/>
          </p:cNvSpPr>
          <p:nvPr>
            <p:ph type="body" idx="1"/>
          </p:nvPr>
        </p:nvSpPr>
        <p:spPr>
          <a:xfrm>
            <a:off x="559525" y="1127550"/>
            <a:ext cx="4009500" cy="3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latin typeface="Gurmukhi MN" panose="02020600050405020304" pitchFamily="18" charset="0"/>
                <a:cs typeface="Gurmukhi MN" panose="02020600050405020304" pitchFamily="18" charset="0"/>
              </a:rPr>
              <a:t>SOCIAL STORIES</a:t>
            </a:r>
            <a:endParaRPr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1175" name="Google Shape;117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425" y="1619438"/>
            <a:ext cx="4270176" cy="304781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76" name="Google Shape;117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525" y="1695650"/>
            <a:ext cx="3480220" cy="3047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77" name="Google Shape;1177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Increasing Autonomy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183" name="Google Shape;1183;p50"/>
          <p:cNvSpPr txBox="1">
            <a:spLocks noGrp="1"/>
          </p:cNvSpPr>
          <p:nvPr>
            <p:ph type="body" idx="1"/>
          </p:nvPr>
        </p:nvSpPr>
        <p:spPr>
          <a:xfrm>
            <a:off x="559525" y="1127550"/>
            <a:ext cx="4009500" cy="3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MENSTRUAL </a:t>
            </a:r>
            <a:r>
              <a:rPr lang="en" sz="1400" dirty="0">
                <a:latin typeface="Gurmukhi MN" panose="02020600050405020304" pitchFamily="18" charset="0"/>
                <a:cs typeface="Gurmukhi MN" panose="02020600050405020304" pitchFamily="18" charset="0"/>
              </a:rPr>
              <a:t>CALENDAR</a:t>
            </a:r>
            <a:endParaRPr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1184" name="Google Shape;118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75" y="1731508"/>
            <a:ext cx="4270175" cy="236027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5" name="Google Shape;1185;p50"/>
          <p:cNvPicPr preferRelativeResize="0"/>
          <p:nvPr/>
        </p:nvPicPr>
        <p:blipFill rotWithShape="1">
          <a:blip r:embed="rId4">
            <a:alphaModFix/>
          </a:blip>
          <a:srcRect l="1833" t="9890" r="2197" b="11548"/>
          <a:stretch/>
        </p:blipFill>
        <p:spPr>
          <a:xfrm>
            <a:off x="4956900" y="1338600"/>
            <a:ext cx="3666975" cy="30017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86" name="Google Shape;1186;p50"/>
          <p:cNvSpPr txBox="1"/>
          <p:nvPr/>
        </p:nvSpPr>
        <p:spPr>
          <a:xfrm>
            <a:off x="2458199" y="4161858"/>
            <a:ext cx="2110825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chemeClr val="hlink"/>
                </a:solidFill>
                <a:latin typeface="Gurmukhi MN" panose="02020600050405020304" pitchFamily="18" charset="0"/>
                <a:ea typeface="Questrial"/>
                <a:cs typeface="Gurmukhi MN" panose="02020600050405020304" pitchFamily="18" charset="0"/>
                <a:sym typeface="Questrial"/>
                <a:hlinkClick r:id="rId5"/>
              </a:rPr>
              <a:t>Clue Period and Cycle Tracker</a:t>
            </a:r>
            <a:endParaRPr sz="1000" dirty="0">
              <a:latin typeface="Gurmukhi MN" panose="02020600050405020304" pitchFamily="18" charset="0"/>
              <a:ea typeface="Questrial"/>
              <a:cs typeface="Gurmukhi MN" panose="02020600050405020304" pitchFamily="18" charset="0"/>
              <a:sym typeface="Questrial"/>
            </a:endParaRPr>
          </a:p>
        </p:txBody>
      </p:sp>
      <p:sp>
        <p:nvSpPr>
          <p:cNvPr id="1187" name="Google Shape;1187;p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urmukhi MN" panose="02020600050405020304" pitchFamily="18" charset="0"/>
                <a:cs typeface="Gurmukhi MN" panose="02020600050405020304" pitchFamily="18" charset="0"/>
              </a:rPr>
              <a:t>Increasing Comfort</a:t>
            </a:r>
            <a:endParaRPr b="1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193" name="Google Shape;1193;p51"/>
          <p:cNvSpPr txBox="1">
            <a:spLocks noGrp="1"/>
          </p:cNvSpPr>
          <p:nvPr>
            <p:ph type="body" idx="1"/>
          </p:nvPr>
        </p:nvSpPr>
        <p:spPr>
          <a:xfrm>
            <a:off x="720000" y="1144413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Gurmukhi MN" panose="02020600050405020304" pitchFamily="18" charset="0"/>
                <a:cs typeface="Gurmukhi MN" panose="02020600050405020304" pitchFamily="18" charset="0"/>
              </a:rPr>
              <a:t>EXPOSURE!!</a:t>
            </a:r>
            <a:endParaRPr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1194" name="Google Shape;119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625" y="1847038"/>
            <a:ext cx="4078750" cy="20507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95" name="Google Shape;1195;p51"/>
          <p:cNvSpPr txBox="1"/>
          <p:nvPr/>
        </p:nvSpPr>
        <p:spPr>
          <a:xfrm>
            <a:off x="7491275" y="3996075"/>
            <a:ext cx="193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chemeClr val="hlink"/>
                </a:solidFill>
                <a:latin typeface="Gurmukhi MN" panose="02020600050405020304" pitchFamily="18" charset="0"/>
                <a:ea typeface="Questrial"/>
                <a:cs typeface="Gurmukhi MN" panose="02020600050405020304" pitchFamily="18" charset="0"/>
                <a:sym typeface="Questrial"/>
                <a:hlinkClick r:id="rId4"/>
              </a:rPr>
              <a:t>Amaze Videos</a:t>
            </a:r>
            <a:endParaRPr sz="1000" dirty="0">
              <a:latin typeface="Gurmukhi MN" panose="02020600050405020304" pitchFamily="18" charset="0"/>
              <a:ea typeface="Questrial"/>
              <a:cs typeface="Gurmukhi MN" panose="02020600050405020304" pitchFamily="18" charset="0"/>
              <a:sym typeface="Questrial"/>
            </a:endParaRPr>
          </a:p>
        </p:txBody>
      </p:sp>
      <p:pic>
        <p:nvPicPr>
          <p:cNvPr id="1196" name="Google Shape;119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2237" y="1712288"/>
            <a:ext cx="1598675" cy="159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2275" y="1649200"/>
            <a:ext cx="1518200" cy="15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8850" y="3334300"/>
            <a:ext cx="1518200" cy="15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871001" y="1568725"/>
            <a:ext cx="1679149" cy="167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42525" y="3253825"/>
            <a:ext cx="1679149" cy="167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3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Resources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214" name="Google Shape;1214;p5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To Name A Few...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220" name="Google Shape;1220;p54"/>
          <p:cNvSpPr txBox="1">
            <a:spLocks noGrp="1"/>
          </p:cNvSpPr>
          <p:nvPr>
            <p:ph type="body" idx="1"/>
          </p:nvPr>
        </p:nvSpPr>
        <p:spPr>
          <a:xfrm>
            <a:off x="219600" y="950175"/>
            <a:ext cx="6023884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Books</a:t>
            </a:r>
            <a:endParaRPr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  <a:hlinkClick r:id="rId3"/>
              </a:rPr>
              <a:t>The Autism Friendly Guide to Periods </a:t>
            </a:r>
            <a:r>
              <a:rPr lang="en-US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by Robyn Steward</a:t>
            </a:r>
            <a:endParaRPr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  <a:hlinkClick r:id="rId4"/>
              </a:rPr>
              <a:t>Taking Care of Myself: A Hygiene, Puberty and Personal Curriculum for Young People with Autism </a:t>
            </a:r>
            <a:r>
              <a:rPr lang="en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by Mary Wrobel</a:t>
            </a:r>
            <a:endParaRPr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Educational Websites</a:t>
            </a:r>
            <a:endParaRPr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  <a:hlinkClick r:id="rId5"/>
              </a:rPr>
              <a:t>Sex Positive Families</a:t>
            </a:r>
            <a:endParaRPr lang="en-US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  <a:hlinkClick r:id="rId6"/>
              </a:rPr>
              <a:t>Amaze Videos</a:t>
            </a:r>
            <a:endParaRPr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  <a:hlinkClick r:id="rId7"/>
              </a:rPr>
              <a:t>ASD Sex Ed</a:t>
            </a:r>
            <a:endParaRPr lang="en-US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u="sng" dirty="0">
                <a:solidFill>
                  <a:schemeClr val="hlink"/>
                </a:solidFill>
                <a:latin typeface="Gurmukhi MN" panose="02020600050405020304" pitchFamily="18" charset="0"/>
                <a:cs typeface="Gurmukhi MN" panose="02020600050405020304" pitchFamily="18" charset="0"/>
                <a:hlinkClick r:id="rId8"/>
              </a:rPr>
              <a:t>National Autistic Society</a:t>
            </a:r>
            <a:endParaRPr lang="en-US" u="sng" dirty="0">
              <a:solidFill>
                <a:schemeClr val="hlink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u="sng" dirty="0">
                <a:solidFill>
                  <a:schemeClr val="hlink"/>
                </a:solidFill>
                <a:latin typeface="Gurmukhi MN" panose="02020600050405020304" pitchFamily="18" charset="0"/>
                <a:cs typeface="Gurmukhi MN" panose="02020600050405020304" pitchFamily="18" charset="0"/>
                <a:hlinkClick r:id="rId9"/>
              </a:rPr>
              <a:t>The Autism Community in Action</a:t>
            </a:r>
            <a:endParaRPr lang="en" u="sng" dirty="0">
              <a:solidFill>
                <a:schemeClr val="hlink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Podcasts</a:t>
            </a:r>
            <a:endParaRPr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  <a:hlinkClick r:id="rId10"/>
              </a:rPr>
              <a:t>LOMAH</a:t>
            </a:r>
            <a:r>
              <a:rPr lang="en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(Land of Milk and Honey)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  <a:hlinkClick r:id="rId11"/>
              </a:rPr>
              <a:t>Sex Ed. for Self-Advocates</a:t>
            </a:r>
            <a:endParaRPr lang="en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  <a:hlinkClick r:id="rId12"/>
              </a:rPr>
              <a:t>The Sue </a:t>
            </a:r>
            <a:r>
              <a:rPr lang="en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  <a:hlinkClick r:id="rId12"/>
              </a:rPr>
              <a:t>Larkey</a:t>
            </a:r>
            <a:r>
              <a:rPr lang="en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  <a:hlinkClick r:id="rId12"/>
              </a:rPr>
              <a:t> Podcast</a:t>
            </a:r>
            <a:endParaRPr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221" name="Google Shape;1221;p54"/>
          <p:cNvSpPr/>
          <p:nvPr/>
        </p:nvSpPr>
        <p:spPr>
          <a:xfrm>
            <a:off x="7575900" y="1292200"/>
            <a:ext cx="1334400" cy="185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54"/>
          <p:cNvSpPr/>
          <p:nvPr/>
        </p:nvSpPr>
        <p:spPr>
          <a:xfrm>
            <a:off x="392916" y="1232701"/>
            <a:ext cx="211200" cy="219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54"/>
          <p:cNvSpPr/>
          <p:nvPr/>
        </p:nvSpPr>
        <p:spPr>
          <a:xfrm>
            <a:off x="392916" y="2206683"/>
            <a:ext cx="211200" cy="219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54"/>
          <p:cNvSpPr/>
          <p:nvPr/>
        </p:nvSpPr>
        <p:spPr>
          <a:xfrm>
            <a:off x="392916" y="2407558"/>
            <a:ext cx="211200" cy="219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54"/>
          <p:cNvSpPr/>
          <p:nvPr/>
        </p:nvSpPr>
        <p:spPr>
          <a:xfrm>
            <a:off x="392916" y="3801529"/>
            <a:ext cx="211200" cy="219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54"/>
          <p:cNvSpPr/>
          <p:nvPr/>
        </p:nvSpPr>
        <p:spPr>
          <a:xfrm>
            <a:off x="392916" y="2614892"/>
            <a:ext cx="211200" cy="219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54"/>
          <p:cNvSpPr/>
          <p:nvPr/>
        </p:nvSpPr>
        <p:spPr>
          <a:xfrm>
            <a:off x="392916" y="3591291"/>
            <a:ext cx="211200" cy="219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52"/>
          <p:cNvSpPr txBox="1">
            <a:spLocks noGrp="1"/>
          </p:cNvSpPr>
          <p:nvPr>
            <p:ph type="title"/>
          </p:nvPr>
        </p:nvSpPr>
        <p:spPr>
          <a:xfrm>
            <a:off x="713225" y="3966775"/>
            <a:ext cx="77175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Questions?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1207" name="Google Shape;120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1013" y="203075"/>
            <a:ext cx="3661975" cy="36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p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55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Gurmukhi MN" panose="02020600050405020304" pitchFamily="18" charset="0"/>
                <a:cs typeface="Gurmukhi MN" panose="02020600050405020304" pitchFamily="18" charset="0"/>
              </a:rPr>
              <a:t>What is one thing you learned about today that has really stuck with you?</a:t>
            </a:r>
            <a:endParaRPr sz="3500"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1234" name="Google Shape;123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613" y="3472275"/>
            <a:ext cx="1306150" cy="130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55"/>
          <p:cNvSpPr txBox="1"/>
          <p:nvPr/>
        </p:nvSpPr>
        <p:spPr>
          <a:xfrm>
            <a:off x="4247288" y="3803950"/>
            <a:ext cx="2125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hlinkClick r:id="rId4"/>
              </a:rPr>
              <a:t>PollEv.com/keelymcculla234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6" name="Google Shape;1236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4129-E845-EF42-80F2-B6F1B191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B2F47-B269-FD4E-9BBE-67BCE0C72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Email Address</a:t>
            </a:r>
          </a:p>
          <a:p>
            <a:r>
              <a:rPr lang="en-US" dirty="0">
                <a:solidFill>
                  <a:schemeClr val="tx1"/>
                </a:solidFill>
              </a:rPr>
              <a:t>Keely.Lundy@utah.edu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A03B2-FAC1-1847-8617-4CBF87B8B6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1675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56"/>
          <p:cNvSpPr/>
          <p:nvPr/>
        </p:nvSpPr>
        <p:spPr>
          <a:xfrm>
            <a:off x="7575900" y="1292200"/>
            <a:ext cx="1334400" cy="185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urmukhi MN" panose="02020600050405020304" pitchFamily="18" charset="0"/>
                <a:cs typeface="Gurmukhi MN" panose="02020600050405020304" pitchFamily="18" charset="0"/>
              </a:rPr>
              <a:t>References</a:t>
            </a:r>
            <a:endParaRPr b="1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243" name="Google Shape;1243;p56"/>
          <p:cNvSpPr txBox="1">
            <a:spLocks noGrp="1"/>
          </p:cNvSpPr>
          <p:nvPr>
            <p:ph type="body" idx="1"/>
          </p:nvPr>
        </p:nvSpPr>
        <p:spPr>
          <a:xfrm>
            <a:off x="720000" y="1144413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Inclusive Language </a:t>
            </a:r>
            <a:endParaRPr sz="1200" u="sng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2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Bell, J. (2020, July 16). Talking about periods beyond gender. Retrieved March 01, 2021, from https://</a:t>
            </a:r>
            <a:r>
              <a:rPr lang="en" sz="12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helloclue.com</a:t>
            </a:r>
            <a:r>
              <a:rPr lang="en" sz="12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/articles/cycle-a-z/talking-about-periods-beyond-gender. </a:t>
            </a:r>
            <a:endParaRPr sz="12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2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Dattaro</a:t>
            </a:r>
            <a:r>
              <a:rPr lang="en" sz="12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, L. (2020, September 14). Largest study to date confirms overlap between autism and gender diversity. Retrieved March 16, 2021, from </a:t>
            </a:r>
            <a:r>
              <a:rPr lang="en" sz="1200" dirty="0">
                <a:solidFill>
                  <a:schemeClr val="hlink"/>
                </a:solidFill>
                <a:uFill>
                  <a:noFill/>
                </a:uFill>
                <a:latin typeface="Gurmukhi MN" panose="02020600050405020304" pitchFamily="18" charset="0"/>
                <a:cs typeface="Gurmukhi MN" panose="02020600050405020304" pitchFamily="18" charset="0"/>
                <a:hlinkClick r:id="rId3"/>
              </a:rPr>
              <a:t>https://www.spectrumnews.org/news/largest-study-to-date-confirms-overlap-between-autism-and-gender-diversity/</a:t>
            </a:r>
            <a:r>
              <a:rPr lang="en" sz="12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.  </a:t>
            </a:r>
            <a:endParaRPr sz="12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2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Dattaro</a:t>
            </a:r>
            <a:r>
              <a:rPr lang="en" sz="12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, L. (2020, September 18). Gender and sexuality in autism, explained. Retrieved March 16, 2021, from https://</a:t>
            </a:r>
            <a:r>
              <a:rPr lang="en" sz="12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www.spectrumnews.org</a:t>
            </a:r>
            <a:r>
              <a:rPr lang="en" sz="12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/news/gender-and-sexuality-in-autism-explained./</a:t>
            </a:r>
            <a:endParaRPr sz="12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2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Rydstrom</a:t>
            </a:r>
            <a:r>
              <a:rPr lang="en" sz="12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, K. (2020). </a:t>
            </a:r>
            <a:r>
              <a:rPr lang="en" sz="12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Degendering</a:t>
            </a:r>
            <a:r>
              <a:rPr lang="en" sz="12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menstruation: Making trans menstruators matter. In C. </a:t>
            </a:r>
            <a:r>
              <a:rPr lang="en" sz="12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Bobel</a:t>
            </a:r>
            <a:r>
              <a:rPr lang="en" sz="12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et al., (Eds.). The Palgrave Handbook of Critical Menstruation Studies (pp. 945-959).</a:t>
            </a:r>
            <a:endParaRPr sz="12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2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Unger, C.A. (2015). Care of the transgender patient: A survey of gynecologists’ current knowledge and practice. Journal of Women’s Health, 24(2), 114-118.</a:t>
            </a:r>
            <a:endParaRPr sz="12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2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Via, E. (2019). Menstruating and doing </a:t>
            </a:r>
            <a:r>
              <a:rPr lang="en" sz="12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masc</a:t>
            </a:r>
            <a:r>
              <a:rPr lang="en" sz="12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: Trans experiences of menstruation (Doctoral dissertation). New College of Florida. </a:t>
            </a:r>
            <a:endParaRPr sz="12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2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Warrier</a:t>
            </a:r>
            <a:r>
              <a:rPr lang="en" sz="12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, V. Greenberg, D.M., Weir, E., Buckingham, C., Smith, P., Lai, M.C.,...&amp; Baron-Cohen, S. (2020). Elevated rates of autism, other neurodevelopmental and psychiatrics diagnoses, and autistic traits in transgender and gender-diverse individuals. Nature communications, 11(1), 1-2.</a:t>
            </a:r>
            <a:endParaRPr sz="12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244" name="Google Shape;1244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57"/>
          <p:cNvSpPr/>
          <p:nvPr/>
        </p:nvSpPr>
        <p:spPr>
          <a:xfrm>
            <a:off x="7575900" y="1292200"/>
            <a:ext cx="1334400" cy="185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251" name="Google Shape;1251;p57"/>
          <p:cNvSpPr txBox="1">
            <a:spLocks noGrp="1"/>
          </p:cNvSpPr>
          <p:nvPr>
            <p:ph type="body" idx="1"/>
          </p:nvPr>
        </p:nvSpPr>
        <p:spPr>
          <a:xfrm>
            <a:off x="720000" y="1144413"/>
            <a:ext cx="7704000" cy="345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Puberty and ASD </a:t>
            </a:r>
            <a:endParaRPr sz="1100" u="sng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387350" indent="-228600">
              <a:buClr>
                <a:srgbClr val="000000"/>
              </a:buClr>
              <a:buSzPts val="1100"/>
            </a:pP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American Psychiatric Association. (2013). Diagnostic and statistical manual of mental disorder (5th ed.). https://</a:t>
            </a:r>
            <a:r>
              <a:rPr lang="en" sz="11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doi.org</a:t>
            </a: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/10.1176/appi.books.9780890425596.</a:t>
            </a:r>
            <a:endParaRPr sz="11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387350" indent="-228600">
              <a:buClr>
                <a:srgbClr val="000000"/>
              </a:buClr>
              <a:buSzPts val="1100"/>
            </a:pP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Anderson, D.K., Maye, M.P.,  &amp; Lord, C. (2011). Changes in maladaptive behaviors from </a:t>
            </a:r>
            <a:r>
              <a:rPr lang="en" sz="11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midchildhood</a:t>
            </a: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to young adulthood in autism spectrum disorder. American Journal on Intellectual and Developmental Disabilities, 116(5), 381-397. </a:t>
            </a:r>
            <a:endParaRPr sz="11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387350" indent="-228600">
              <a:buClr>
                <a:srgbClr val="000000"/>
              </a:buClr>
              <a:buSzPts val="1100"/>
            </a:pPr>
            <a:r>
              <a:rPr lang="en" sz="11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Bitsika</a:t>
            </a: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, V., &amp; Sharpley, C.F. (2018). The effects of menarche upon the sensory features of girls with autism spectrum disorder. Journal of </a:t>
            </a:r>
            <a:r>
              <a:rPr lang="en" sz="11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DEvelopmental</a:t>
            </a: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and Physical Disabilities, 30(6), 755-769.</a:t>
            </a:r>
            <a:endParaRPr sz="11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387350" indent="-228600">
              <a:buClr>
                <a:srgbClr val="000000"/>
              </a:buClr>
              <a:buSzPts val="1100"/>
            </a:pP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Burke, L.M., </a:t>
            </a:r>
            <a:r>
              <a:rPr lang="en" sz="11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Kalpakjian</a:t>
            </a: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, C.Z., Smith, Y.R., &amp; Quint, E.H. (2010). Gynecological issues of adolescents with Down syndrome, autism, and cerebral palsy. Journal of Pediatric and Adolescent Gynecology, 23(1), 11-15. </a:t>
            </a:r>
            <a:endParaRPr sz="11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387350" indent="-228600">
              <a:buClr>
                <a:srgbClr val="000000"/>
              </a:buClr>
              <a:buSzPts val="1100"/>
            </a:pP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Corbett, B.A., </a:t>
            </a:r>
            <a:r>
              <a:rPr lang="en" sz="11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Vandekar</a:t>
            </a: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, S., </a:t>
            </a:r>
            <a:r>
              <a:rPr lang="en" sz="11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Muscatello</a:t>
            </a: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, R.A., &amp; </a:t>
            </a:r>
            <a:r>
              <a:rPr lang="en" sz="11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Tanguturi</a:t>
            </a: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, Y. (2020). Pubertal timing during early adolescence: Advanced pubertal onset in females with autism spectrum disorder. Autism Research, 13(12), 2202-2215. </a:t>
            </a:r>
            <a:endParaRPr sz="11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387350" indent="-228600">
              <a:buClr>
                <a:srgbClr val="000000"/>
              </a:buClr>
              <a:buSzPts val="1100"/>
            </a:pP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Nichols, S., </a:t>
            </a:r>
            <a:r>
              <a:rPr lang="en" sz="11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Moravcik</a:t>
            </a: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, G.M., &amp; </a:t>
            </a:r>
            <a:r>
              <a:rPr lang="en" sz="11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Tetenbaum</a:t>
            </a: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, S.P. (2009). Girls growing up on the autism spectrum. Jessica </a:t>
            </a:r>
            <a:r>
              <a:rPr lang="en" sz="11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Kinglsey</a:t>
            </a: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Publishers. </a:t>
            </a:r>
            <a:endParaRPr sz="11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387350" indent="-228600">
              <a:buClr>
                <a:srgbClr val="000000"/>
              </a:buClr>
              <a:buSzPts val="1100"/>
            </a:pPr>
            <a:r>
              <a:rPr lang="en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SHEIDD Community Advisory Group. (2020). SHEIDD review of sexual health education curricula designed for people with disabilities. https://www.ohsu.edu/sites/default/files/2019-08/Review%20of%20Sexual%20Health%20Education%20Curricula%20Designed%20for%20People%20with%20Disabilities%208.2019.pdf.</a:t>
            </a:r>
          </a:p>
          <a:p>
            <a:pPr marL="387350" indent="-228600">
              <a:buClr>
                <a:srgbClr val="000000"/>
              </a:buClr>
              <a:buSzPts val="1100"/>
            </a:pPr>
            <a:r>
              <a:rPr lang="en-US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Steward, R., Crane, L., Roy, E.M., Remington A., &amp; </a:t>
            </a:r>
            <a:r>
              <a:rPr lang="en-US" sz="11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Pellicano</a:t>
            </a:r>
            <a:r>
              <a:rPr lang="en-US" sz="11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, E. (2020). “Life is much more difficult to manage during periods”: Autistic experiences of menstruation. The Palgrave Handbook of Critical Menstruation Studies, 751.</a:t>
            </a:r>
          </a:p>
          <a:p>
            <a:pPr marL="387350" indent="-228600">
              <a:buClr>
                <a:srgbClr val="000000"/>
              </a:buClr>
              <a:buSzPts val="1100"/>
            </a:pPr>
            <a:endParaRPr lang="en" sz="11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252" name="Google Shape;1252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32"/>
          <p:cNvSpPr txBox="1">
            <a:spLocks noGrp="1"/>
          </p:cNvSpPr>
          <p:nvPr>
            <p:ph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Gurmukhi MN" panose="02020600050405020304" pitchFamily="18" charset="0"/>
                <a:cs typeface="Gurmukhi MN" panose="02020600050405020304" pitchFamily="18" charset="0"/>
              </a:rPr>
              <a:t>What comes to mind when you think of “Menstruation”?</a:t>
            </a:r>
            <a:endParaRPr sz="3000"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032" name="Google Shape;1032;p32"/>
          <p:cNvSpPr txBox="1">
            <a:spLocks noGrp="1"/>
          </p:cNvSpPr>
          <p:nvPr>
            <p:ph type="subTitle" idx="1"/>
          </p:nvPr>
        </p:nvSpPr>
        <p:spPr>
          <a:xfrm>
            <a:off x="4053000" y="3322650"/>
            <a:ext cx="21438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PollEv.com/keelymcculla234</a:t>
            </a:r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3" name="Google Shape;103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7200" y="2993375"/>
            <a:ext cx="1152950" cy="11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58"/>
          <p:cNvSpPr txBox="1">
            <a:spLocks noGrp="1"/>
          </p:cNvSpPr>
          <p:nvPr>
            <p:ph type="title"/>
          </p:nvPr>
        </p:nvSpPr>
        <p:spPr>
          <a:xfrm>
            <a:off x="720000" y="4207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References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258" name="Google Shape;1258;p58"/>
          <p:cNvSpPr txBox="1">
            <a:spLocks noGrp="1"/>
          </p:cNvSpPr>
          <p:nvPr>
            <p:ph type="body" idx="1"/>
          </p:nvPr>
        </p:nvSpPr>
        <p:spPr>
          <a:xfrm>
            <a:off x="720000" y="993361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Menstrual Hygiene Management</a:t>
            </a:r>
            <a:endParaRPr sz="1000" u="sng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Autism Speaks. (2011). Visual supports and autism. https://</a:t>
            </a:r>
            <a:r>
              <a:rPr lang="en" sz="10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www.autismspeaks.org</a:t>
            </a: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/sites/default/files/2018-08/Visual%20Supports%20Tool%20Kit.pd.f</a:t>
            </a:r>
            <a:endParaRPr sz="10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Committee on Bioethics (1999, August). Sterilization of Minors With Developmental Disabilities. American Academy of Pediatrics. (104), 2. </a:t>
            </a:r>
            <a:endParaRPr sz="10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Involuntary Sterilization of Disabled Americans: A Historical Review. (2018, November 6). ABC Law </a:t>
            </a:r>
            <a:r>
              <a:rPr lang="en" sz="10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Centers.https</a:t>
            </a: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://</a:t>
            </a:r>
            <a:r>
              <a:rPr lang="en" sz="10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www.abclawcenters.com</a:t>
            </a: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/blog/2018/11/06/involuntary-sterilization-of-disabled-americans-an-historical-overview/</a:t>
            </a:r>
            <a:endParaRPr sz="10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" sz="10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Kaelber</a:t>
            </a: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, Lutz. (2012). Eugenics: Compulsory Sterilization in 50 American States. University of Vermont. http://</a:t>
            </a:r>
            <a:r>
              <a:rPr lang="en" sz="10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www.uvm.edu</a:t>
            </a: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/~</a:t>
            </a:r>
            <a:r>
              <a:rPr lang="en" sz="10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lkaelber</a:t>
            </a: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/eugenics/</a:t>
            </a:r>
            <a:endParaRPr sz="10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" sz="10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Klett</a:t>
            </a: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, L.S., &amp; </a:t>
            </a:r>
            <a:r>
              <a:rPr lang="en" sz="10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Turan</a:t>
            </a: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, Y. (2021). Generalized effects of social stories with task analysis for teaching menstrual care to three young girls with autism. Sexuality and Disability, 30(3), 319-336.</a:t>
            </a:r>
            <a:endParaRPr sz="10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Raine, S.P. (2012, February). Federal Sterilization Policy: Unintended Consequences. AMA Journal of Ethics. https://</a:t>
            </a:r>
            <a:r>
              <a:rPr lang="en" sz="10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journalofethics.ama-assn.org</a:t>
            </a: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/article/federal-sterilization-policy-unintended-consequences/2012-02</a:t>
            </a:r>
            <a:endParaRPr sz="10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Sterilization of Women and Girls with Disabilities. (2011. November 10). Human Rights Watch. https://</a:t>
            </a:r>
            <a:r>
              <a:rPr lang="en" sz="10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www.hrw.org</a:t>
            </a: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/news/2011/11/10/sterilization-women-and-girls-disabilities#</a:t>
            </a:r>
            <a:endParaRPr sz="10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The Australian Parenting Website. (2020, July 12). Autistic girls: Periods. Raising Children. </a:t>
            </a: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latin typeface="Gurmukhi MN" panose="02020600050405020304" pitchFamily="18" charset="0"/>
                <a:cs typeface="Gurmukhi MN" panose="02020600050405020304" pitchFamily="18" charset="0"/>
                <a:hlinkClick r:id="rId3"/>
              </a:rPr>
              <a:t>https://raisingchildren.net.au/autism/development/physical-development/periods-and-autism</a:t>
            </a:r>
            <a:endParaRPr sz="10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UNICEF. (2019). Guide to menstrual hygiene materials. </a:t>
            </a: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latin typeface="Gurmukhi MN" panose="02020600050405020304" pitchFamily="18" charset="0"/>
                <a:cs typeface="Gurmukhi MN" panose="02020600050405020304" pitchFamily="18" charset="0"/>
                <a:hlinkClick r:id="rId4"/>
              </a:rPr>
              <a:t>https://www.unicef.org/wash/files/UNICEF-Guide-menstrual-hygiene-materials-2019.pdf</a:t>
            </a:r>
            <a:endParaRPr sz="10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Volokh, E. (2014,  April 18). Sterilization of the “intellectually disabled.”  The Washington Post. https://</a:t>
            </a:r>
            <a:r>
              <a:rPr lang="en" sz="10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www.washingtonpost.com</a:t>
            </a: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/news/</a:t>
            </a:r>
            <a:r>
              <a:rPr lang="en" sz="1000" dirty="0" err="1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volokh</a:t>
            </a:r>
            <a:r>
              <a:rPr lang="en" sz="1000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-conspiracy/wp/2014/04/18/sterilization-of-the-intellectually-disabled/</a:t>
            </a:r>
            <a:endParaRPr sz="1000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259" name="Google Shape;1259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3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Inclusive Language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040" name="Google Shape;1040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34"/>
          <p:cNvSpPr/>
          <p:nvPr/>
        </p:nvSpPr>
        <p:spPr>
          <a:xfrm>
            <a:off x="7575900" y="1292200"/>
            <a:ext cx="1334400" cy="185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urmukhi MN" panose="02020600050405020304" pitchFamily="18" charset="0"/>
                <a:cs typeface="Gurmukhi MN" panose="02020600050405020304" pitchFamily="18" charset="0"/>
              </a:rPr>
              <a:t>Menstruation = Woman </a:t>
            </a:r>
            <a:endParaRPr b="1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047" name="Google Shape;1047;p34"/>
          <p:cNvSpPr txBox="1">
            <a:spLocks noGrp="1"/>
          </p:cNvSpPr>
          <p:nvPr>
            <p:ph type="body" idx="1"/>
          </p:nvPr>
        </p:nvSpPr>
        <p:spPr>
          <a:xfrm>
            <a:off x="720000" y="1144413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700" dirty="0">
                <a:latin typeface="Gurmukhi MN" panose="02020600050405020304" pitchFamily="18" charset="0"/>
                <a:cs typeface="Gurmukhi MN" panose="02020600050405020304" pitchFamily="18" charset="0"/>
              </a:rPr>
              <a:t>While true, cis women are the majority menstruators...they are not ALL.</a:t>
            </a:r>
            <a:endParaRPr sz="18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>
                <a:latin typeface="Gurmukhi MN" panose="02020600050405020304" pitchFamily="18" charset="0"/>
                <a:cs typeface="Gurmukhi MN" panose="02020600050405020304" pitchFamily="18" charset="0"/>
              </a:rPr>
              <a:t>“Transgender or Gender-diverse” (</a:t>
            </a:r>
            <a:r>
              <a:rPr lang="en" sz="1800" dirty="0" err="1">
                <a:latin typeface="Gurmukhi MN" panose="02020600050405020304" pitchFamily="18" charset="0"/>
                <a:cs typeface="Gurmukhi MN" panose="02020600050405020304" pitchFamily="18" charset="0"/>
              </a:rPr>
              <a:t>Warrier</a:t>
            </a:r>
            <a:r>
              <a:rPr lang="en" sz="1800" dirty="0">
                <a:latin typeface="Gurmukhi MN" panose="02020600050405020304" pitchFamily="18" charset="0"/>
                <a:cs typeface="Gurmukhi MN" panose="02020600050405020304" pitchFamily="18" charset="0"/>
              </a:rPr>
              <a:t> et al., 2020)</a:t>
            </a:r>
            <a:endParaRPr sz="18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700" dirty="0">
                <a:latin typeface="Gurmukhi MN" panose="02020600050405020304" pitchFamily="18" charset="0"/>
                <a:cs typeface="Gurmukhi MN" panose="02020600050405020304" pitchFamily="18" charset="0"/>
              </a:rPr>
              <a:t>Adverse effects of non-inclusive attitudes and language use:</a:t>
            </a:r>
            <a:endParaRPr sz="17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latin typeface="Gurmukhi MN" panose="02020600050405020304" pitchFamily="18" charset="0"/>
                <a:cs typeface="Gurmukhi MN" panose="02020600050405020304" pitchFamily="18" charset="0"/>
              </a:rPr>
              <a:t>Avoiding public restrooms</a:t>
            </a:r>
            <a:endParaRPr sz="17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latin typeface="Gurmukhi MN" panose="02020600050405020304" pitchFamily="18" charset="0"/>
                <a:cs typeface="Gurmukhi MN" panose="02020600050405020304" pitchFamily="18" charset="0"/>
              </a:rPr>
              <a:t>Lack of appropriate and timely healthcare</a:t>
            </a:r>
            <a:endParaRPr sz="17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1048" name="Google Shape;104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475" y="2853450"/>
            <a:ext cx="1724924" cy="215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9" name="Google Shape;1049;p34"/>
          <p:cNvCxnSpPr/>
          <p:nvPr/>
        </p:nvCxnSpPr>
        <p:spPr>
          <a:xfrm>
            <a:off x="5020807" y="650186"/>
            <a:ext cx="135000" cy="236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1" name="Google Shape;1051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7B6A06-2E78-9641-B20E-B36DD4CCC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57872"/>
              </p:ext>
            </p:extLst>
          </p:nvPr>
        </p:nvGraphicFramePr>
        <p:xfrm>
          <a:off x="2016063" y="3248370"/>
          <a:ext cx="2709276" cy="189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U-Turn Arrow 2">
            <a:extLst>
              <a:ext uri="{FF2B5EF4-FFF2-40B4-BE49-F238E27FC236}">
                <a16:creationId xmlns:a16="http://schemas.microsoft.com/office/drawing/2014/main" id="{8980F246-5983-9A41-814C-0CF604E8E353}"/>
              </a:ext>
            </a:extLst>
          </p:cNvPr>
          <p:cNvSpPr/>
          <p:nvPr/>
        </p:nvSpPr>
        <p:spPr>
          <a:xfrm>
            <a:off x="1992209" y="3121682"/>
            <a:ext cx="1395047" cy="212913"/>
          </a:xfrm>
          <a:prstGeom prst="utur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19CEE-5225-2542-A843-A96D52D634E3}"/>
              </a:ext>
            </a:extLst>
          </p:cNvPr>
          <p:cNvSpPr txBox="1"/>
          <p:nvPr/>
        </p:nvSpPr>
        <p:spPr>
          <a:xfrm>
            <a:off x="1685680" y="3334595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ernard MT Condensed" panose="02050806060905020404" pitchFamily="18" charset="77"/>
                <a:cs typeface="Gurmukhi MN" panose="02020600050405020304" pitchFamily="18" charset="0"/>
              </a:rPr>
              <a:t>1.3%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5"/>
          <p:cNvSpPr/>
          <p:nvPr/>
        </p:nvSpPr>
        <p:spPr>
          <a:xfrm>
            <a:off x="7575900" y="1292200"/>
            <a:ext cx="1334400" cy="185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Gender-Diversity and ASD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058" name="Google Shape;1058;p35"/>
          <p:cNvSpPr txBox="1">
            <a:spLocks noGrp="1"/>
          </p:cNvSpPr>
          <p:nvPr>
            <p:ph type="body" idx="1"/>
          </p:nvPr>
        </p:nvSpPr>
        <p:spPr>
          <a:xfrm>
            <a:off x="720000" y="1240650"/>
            <a:ext cx="38661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</a:pPr>
            <a:r>
              <a:rPr lang="en" sz="1600" dirty="0">
                <a:solidFill>
                  <a:schemeClr val="accent6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“Transgender and gender-diverse individuals were </a:t>
            </a:r>
            <a:r>
              <a:rPr lang="en" sz="1600" u="sng" dirty="0">
                <a:solidFill>
                  <a:schemeClr val="accent6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3.03 to 6.36 times</a:t>
            </a:r>
            <a:r>
              <a:rPr lang="en" sz="1600" dirty="0">
                <a:solidFill>
                  <a:schemeClr val="accent6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as likely to have autism than were cisgender individuals” (</a:t>
            </a:r>
            <a:r>
              <a:rPr lang="en" sz="1600" dirty="0" err="1">
                <a:solidFill>
                  <a:schemeClr val="accent6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Warrier</a:t>
            </a:r>
            <a:r>
              <a:rPr lang="en" sz="1600" dirty="0">
                <a:solidFill>
                  <a:schemeClr val="accent6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et al., 2020).</a:t>
            </a:r>
            <a:endParaRPr sz="1600" dirty="0">
              <a:solidFill>
                <a:schemeClr val="accent6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indent="-330200">
              <a:lnSpc>
                <a:spcPct val="115000"/>
              </a:lnSpc>
              <a:buSzPts val="1600"/>
              <a:buFont typeface="Questrial"/>
              <a:buChar char="●"/>
            </a:pPr>
            <a:r>
              <a:rPr lang="en-US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These rates may be underestimated.</a:t>
            </a:r>
            <a:endParaRPr lang="en"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Why? 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latin typeface="Gurmukhi MN" panose="02020600050405020304" pitchFamily="18" charset="0"/>
                <a:cs typeface="Gurmukhi MN" panose="02020600050405020304" pitchFamily="18" charset="0"/>
              </a:rPr>
              <a:t>Less influenced by societal norms.</a:t>
            </a:r>
            <a:endParaRPr sz="1600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1059" name="Google Shape;10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875" y="1474175"/>
            <a:ext cx="3866100" cy="30277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0" name="Google Shape;1060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Google Shape;1065;p36"/>
          <p:cNvPicPr preferRelativeResize="0"/>
          <p:nvPr/>
        </p:nvPicPr>
        <p:blipFill rotWithShape="1">
          <a:blip r:embed="rId3">
            <a:alphaModFix/>
          </a:blip>
          <a:srcRect b="37304"/>
          <a:stretch/>
        </p:blipFill>
        <p:spPr>
          <a:xfrm>
            <a:off x="523650" y="674113"/>
            <a:ext cx="4276228" cy="37952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6" name="Google Shape;1066;p36"/>
          <p:cNvSpPr txBox="1"/>
          <p:nvPr/>
        </p:nvSpPr>
        <p:spPr>
          <a:xfrm>
            <a:off x="5236400" y="1494900"/>
            <a:ext cx="3471300" cy="23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Gurmukhi MN" panose="02020600050405020304" pitchFamily="18" charset="0"/>
                <a:ea typeface="Questrial"/>
                <a:cs typeface="Gurmukhi MN" panose="02020600050405020304" pitchFamily="18" charset="0"/>
                <a:sym typeface="Questrial"/>
              </a:rPr>
              <a:t>Healthcare Resource</a:t>
            </a:r>
            <a:endParaRPr dirty="0">
              <a:solidFill>
                <a:schemeClr val="accent6"/>
              </a:solidFill>
              <a:latin typeface="Gurmukhi MN" panose="02020600050405020304" pitchFamily="18" charset="0"/>
              <a:ea typeface="Questrial"/>
              <a:cs typeface="Gurmukhi MN" panose="02020600050405020304" pitchFamily="18" charset="0"/>
              <a:sym typeface="Quest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estrial"/>
              <a:buChar char="●"/>
            </a:pPr>
            <a:r>
              <a:rPr lang="en" u="sng" dirty="0">
                <a:solidFill>
                  <a:schemeClr val="accent6"/>
                </a:solidFill>
                <a:latin typeface="Gurmukhi MN" panose="02020600050405020304" pitchFamily="18" charset="0"/>
                <a:ea typeface="Questrial"/>
                <a:cs typeface="Gurmukhi MN" panose="02020600050405020304" pitchFamily="18" charset="0"/>
                <a:sym typeface="Quest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Transgender Health Program, Salt Lake City</a:t>
            </a:r>
            <a:endParaRPr dirty="0">
              <a:solidFill>
                <a:schemeClr val="accent6"/>
              </a:solidFill>
              <a:latin typeface="Gurmukhi MN" panose="02020600050405020304" pitchFamily="18" charset="0"/>
              <a:ea typeface="Questrial"/>
              <a:cs typeface="Gurmukhi MN" panose="02020600050405020304" pitchFamily="18" charset="0"/>
              <a:sym typeface="Quest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Gurmukhi MN" panose="02020600050405020304" pitchFamily="18" charset="0"/>
                <a:ea typeface="Questrial"/>
                <a:cs typeface="Gurmukhi MN" panose="02020600050405020304" pitchFamily="18" charset="0"/>
                <a:sym typeface="Questrial"/>
              </a:rPr>
              <a:t>Inclusive Products/Companies</a:t>
            </a:r>
            <a:endParaRPr dirty="0">
              <a:solidFill>
                <a:schemeClr val="accent6"/>
              </a:solidFill>
              <a:latin typeface="Gurmukhi MN" panose="02020600050405020304" pitchFamily="18" charset="0"/>
              <a:ea typeface="Questrial"/>
              <a:cs typeface="Gurmukhi MN" panose="02020600050405020304" pitchFamily="18" charset="0"/>
              <a:sym typeface="Quest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estrial"/>
              <a:buChar char="●"/>
            </a:pPr>
            <a:r>
              <a:rPr lang="en" u="sng" dirty="0">
                <a:solidFill>
                  <a:schemeClr val="accent6"/>
                </a:solidFill>
                <a:latin typeface="Gurmukhi MN" panose="02020600050405020304" pitchFamily="18" charset="0"/>
                <a:ea typeface="Questrial"/>
                <a:cs typeface="Gurmukhi MN" panose="02020600050405020304" pitchFamily="18" charset="0"/>
                <a:sym typeface="Quest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Boy Shorts | Period Panties | Thinx</a:t>
            </a:r>
            <a:endParaRPr dirty="0">
              <a:solidFill>
                <a:schemeClr val="accent6"/>
              </a:solidFill>
              <a:latin typeface="Gurmukhi MN" panose="02020600050405020304" pitchFamily="18" charset="0"/>
              <a:ea typeface="Questrial"/>
              <a:cs typeface="Gurmukhi MN" panose="02020600050405020304" pitchFamily="18" charset="0"/>
              <a:sym typeface="Quest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estrial"/>
              <a:buChar char="●"/>
            </a:pPr>
            <a:r>
              <a:rPr lang="en" u="sng" dirty="0">
                <a:solidFill>
                  <a:schemeClr val="accent6"/>
                </a:solidFill>
                <a:latin typeface="Gurmukhi MN" panose="02020600050405020304" pitchFamily="18" charset="0"/>
                <a:ea typeface="Questrial"/>
                <a:cs typeface="Gurmukhi MN" panose="02020600050405020304" pitchFamily="18" charset="0"/>
                <a:sym typeface="Quest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Boxer Brief | LunaPads</a:t>
            </a:r>
            <a:endParaRPr dirty="0">
              <a:solidFill>
                <a:schemeClr val="accent6"/>
              </a:solidFill>
              <a:latin typeface="Gurmukhi MN" panose="02020600050405020304" pitchFamily="18" charset="0"/>
              <a:ea typeface="Questrial"/>
              <a:cs typeface="Gurmukhi MN" panose="02020600050405020304" pitchFamily="18" charset="0"/>
              <a:sym typeface="Quest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estrial"/>
              <a:buChar char="●"/>
            </a:pPr>
            <a:r>
              <a:rPr lang="en" u="sng" dirty="0">
                <a:solidFill>
                  <a:schemeClr val="accent6"/>
                </a:solidFill>
                <a:latin typeface="Gurmukhi MN" panose="02020600050405020304" pitchFamily="18" charset="0"/>
                <a:ea typeface="Questrial"/>
                <a:cs typeface="Gurmukhi MN" panose="02020600050405020304" pitchFamily="18" charset="0"/>
                <a:sym typeface="Quest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Menstrual Cup Blue | Lunette</a:t>
            </a:r>
            <a:endParaRPr dirty="0">
              <a:solidFill>
                <a:schemeClr val="accent6"/>
              </a:solidFill>
              <a:latin typeface="Gurmukhi MN" panose="02020600050405020304" pitchFamily="18" charset="0"/>
              <a:ea typeface="Questrial"/>
              <a:cs typeface="Gurmukhi MN" panose="02020600050405020304" pitchFamily="18" charset="0"/>
              <a:sym typeface="Quest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estrial"/>
              <a:buChar char="●"/>
            </a:pPr>
            <a:r>
              <a:rPr lang="en" u="sng" dirty="0">
                <a:solidFill>
                  <a:schemeClr val="accent6"/>
                </a:solidFill>
                <a:latin typeface="Gurmukhi MN" panose="02020600050405020304" pitchFamily="18" charset="0"/>
                <a:ea typeface="Questrial"/>
                <a:cs typeface="Gurmukhi MN" panose="02020600050405020304" pitchFamily="18" charset="0"/>
                <a:sym typeface="Quest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Reusable Pads | Glad Rags</a:t>
            </a:r>
            <a:endParaRPr dirty="0">
              <a:solidFill>
                <a:schemeClr val="accent6"/>
              </a:solidFill>
              <a:latin typeface="Gurmukhi MN" panose="02020600050405020304" pitchFamily="18" charset="0"/>
              <a:ea typeface="Questrial"/>
              <a:cs typeface="Gurmukhi MN" panose="02020600050405020304" pitchFamily="18" charset="0"/>
              <a:sym typeface="Quest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estrial"/>
              <a:buChar char="●"/>
            </a:pPr>
            <a:r>
              <a:rPr lang="en" u="sng" dirty="0">
                <a:solidFill>
                  <a:schemeClr val="accent6"/>
                </a:solidFill>
                <a:latin typeface="Gurmukhi MN" panose="02020600050405020304" pitchFamily="18" charset="0"/>
                <a:ea typeface="Questrial"/>
                <a:cs typeface="Gurmukhi MN" panose="02020600050405020304" pitchFamily="18" charset="0"/>
                <a:sym typeface="Quest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Cotton Pad | Aunt Flow</a:t>
            </a:r>
            <a:endParaRPr dirty="0">
              <a:solidFill>
                <a:schemeClr val="accent6"/>
              </a:solidFill>
              <a:latin typeface="Gurmukhi MN" panose="02020600050405020304" pitchFamily="18" charset="0"/>
              <a:ea typeface="Questrial"/>
              <a:cs typeface="Gurmukhi MN" panose="02020600050405020304" pitchFamily="18" charset="0"/>
              <a:sym typeface="Questrial"/>
            </a:endParaRPr>
          </a:p>
        </p:txBody>
      </p:sp>
      <p:sp>
        <p:nvSpPr>
          <p:cNvPr id="1067" name="Google Shape;1067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7"/>
          <p:cNvSpPr txBox="1">
            <a:spLocks noGrp="1"/>
          </p:cNvSpPr>
          <p:nvPr>
            <p:ph type="title"/>
          </p:nvPr>
        </p:nvSpPr>
        <p:spPr>
          <a:xfrm>
            <a:off x="1602450" y="1456075"/>
            <a:ext cx="59391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urmukhi MN" panose="02020600050405020304" pitchFamily="18" charset="0"/>
                <a:cs typeface="Gurmukhi MN" panose="02020600050405020304" pitchFamily="18" charset="0"/>
              </a:rPr>
              <a:t>MOVING FORWARD</a:t>
            </a:r>
            <a:endParaRPr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073" name="Google Shape;1073;p37"/>
          <p:cNvSpPr txBox="1">
            <a:spLocks noGrp="1"/>
          </p:cNvSpPr>
          <p:nvPr>
            <p:ph type="subTitle" idx="1"/>
          </p:nvPr>
        </p:nvSpPr>
        <p:spPr>
          <a:xfrm>
            <a:off x="1683473" y="1999375"/>
            <a:ext cx="5939100" cy="17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Since menstruation is not strictly a women’s health issue, we will be using terms that incorporate all perspectives and every body.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“Menstruators”</a:t>
            </a:r>
            <a:endParaRPr sz="1900" b="1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“People who menstruate/have periods”</a:t>
            </a:r>
            <a:endParaRPr b="1" dirty="0">
              <a:solidFill>
                <a:srgbClr val="000000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074" name="Google Shape;1074;p37"/>
          <p:cNvSpPr txBox="1">
            <a:spLocks noGrp="1"/>
          </p:cNvSpPr>
          <p:nvPr>
            <p:ph type="subTitle" idx="1"/>
          </p:nvPr>
        </p:nvSpPr>
        <p:spPr>
          <a:xfrm>
            <a:off x="5608575" y="3859725"/>
            <a:ext cx="2939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(Rydstrom, 2020; Bell, 2017, para. 5).</a:t>
            </a:r>
            <a:endParaRPr sz="1300" b="1"/>
          </a:p>
        </p:txBody>
      </p:sp>
      <p:sp>
        <p:nvSpPr>
          <p:cNvPr id="1075" name="Google Shape;1075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8"/>
          <p:cNvSpPr txBox="1">
            <a:spLocks noGrp="1"/>
          </p:cNvSpPr>
          <p:nvPr>
            <p:ph type="title"/>
          </p:nvPr>
        </p:nvSpPr>
        <p:spPr>
          <a:xfrm>
            <a:off x="1224650" y="1307100"/>
            <a:ext cx="6765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b="1" dirty="0">
                <a:latin typeface="Gurmukhi MN" panose="02020600050405020304" pitchFamily="18" charset="0"/>
                <a:cs typeface="Gurmukhi MN" panose="02020600050405020304" pitchFamily="18" charset="0"/>
              </a:rPr>
              <a:t>Puberty &amp; ASD</a:t>
            </a:r>
            <a:endParaRPr sz="6800"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081" name="Google Shape;1081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1753</Words>
  <Application>Microsoft Macintosh PowerPoint</Application>
  <PresentationFormat>On-screen Show (16:9)</PresentationFormat>
  <Paragraphs>194</Paragraphs>
  <Slides>30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Roboto Slab Regular</vt:lpstr>
      <vt:lpstr>Gurmukhi MN</vt:lpstr>
      <vt:lpstr>Questrial</vt:lpstr>
      <vt:lpstr>Bernard MT Condensed</vt:lpstr>
      <vt:lpstr>Bebas Neue</vt:lpstr>
      <vt:lpstr>Paytone One</vt:lpstr>
      <vt:lpstr>Minimalist Thesis Defense by Slidesgo</vt:lpstr>
      <vt:lpstr>Menstruation &amp;  ASD: Aunt Flo Doesn’t Discriminate</vt:lpstr>
      <vt:lpstr>Agenda</vt:lpstr>
      <vt:lpstr>What comes to mind when you think of “Menstruation”?</vt:lpstr>
      <vt:lpstr>Inclusive Language</vt:lpstr>
      <vt:lpstr>Menstruation = Woman </vt:lpstr>
      <vt:lpstr>Gender-Diversity and ASD</vt:lpstr>
      <vt:lpstr>PowerPoint Presentation</vt:lpstr>
      <vt:lpstr>MOVING FORWARD</vt:lpstr>
      <vt:lpstr>Puberty &amp; ASD</vt:lpstr>
      <vt:lpstr>Puberty &amp; ASD The Australian Parenting Website </vt:lpstr>
      <vt:lpstr>Development</vt:lpstr>
      <vt:lpstr>ASD Specific Issues</vt:lpstr>
      <vt:lpstr>The Autism Perspective</vt:lpstr>
      <vt:lpstr>Education</vt:lpstr>
      <vt:lpstr>PowerPoint Presentation</vt:lpstr>
      <vt:lpstr>Menstrual Hygiene Management</vt:lpstr>
      <vt:lpstr>Definition</vt:lpstr>
      <vt:lpstr>History of MHM</vt:lpstr>
      <vt:lpstr>Increasing Autonomy</vt:lpstr>
      <vt:lpstr>Increasing Autonomy</vt:lpstr>
      <vt:lpstr>Increasing Autonomy</vt:lpstr>
      <vt:lpstr>Increasing Comfort</vt:lpstr>
      <vt:lpstr>Resources</vt:lpstr>
      <vt:lpstr>To Name A Few...</vt:lpstr>
      <vt:lpstr>Questions?</vt:lpstr>
      <vt:lpstr>What is one thing you learned about today that has really stuck with you?</vt:lpstr>
      <vt:lpstr>Contact Information: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Menstruation &amp;  ASD: Aunt Flo Doesn’t Discriminate</dc:title>
  <cp:lastModifiedBy>Keely Lundy</cp:lastModifiedBy>
  <cp:revision>32</cp:revision>
  <dcterms:modified xsi:type="dcterms:W3CDTF">2021-04-02T19:38:06Z</dcterms:modified>
</cp:coreProperties>
</file>